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E08"/>
    <a:srgbClr val="B92D14"/>
    <a:srgbClr val="35759D"/>
    <a:srgbClr val="35B19D"/>
    <a:srgbClr val="000000"/>
    <a:srgbClr val="FFFF00"/>
    <a:srgbClr val="491403"/>
    <a:srgbClr val="3A10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01" autoAdjust="0"/>
    <p:restoredTop sz="95596" autoAdjust="0"/>
  </p:normalViewPr>
  <p:slideViewPr>
    <p:cSldViewPr>
      <p:cViewPr>
        <p:scale>
          <a:sx n="50" d="100"/>
          <a:sy n="50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22C53C-B405-4FBE-AFD7-23E8F598FB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8CCBC-ED51-4D1B-80AE-6DB9ED713255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B1412-CA6C-4D1A-872E-D35C96D2CCCE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14500"/>
            <a:ext cx="8534400" cy="7048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00300"/>
            <a:ext cx="8534400" cy="457200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914400"/>
            <a:ext cx="2171700" cy="5619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50" y="914400"/>
            <a:ext cx="6362700" cy="5619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209800"/>
            <a:ext cx="33528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352800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350" y="9144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209800"/>
            <a:ext cx="6858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Name of presentation</a:t>
            </a:r>
            <a:endParaRPr lang="ru-RU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857364"/>
            <a:ext cx="8534400" cy="3143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b="1" dirty="0" smtClean="0"/>
              <a:t>SUB-MODUL 3</a:t>
            </a:r>
          </a:p>
          <a:p>
            <a:r>
              <a:rPr lang="en-US" sz="4400" b="1" dirty="0" smtClean="0"/>
              <a:t>INISIATIF DAN FLEKSIBILITI</a:t>
            </a:r>
          </a:p>
          <a:p>
            <a:r>
              <a:rPr lang="en-US" sz="4400" b="1" dirty="0" smtClean="0"/>
              <a:t>Z-009-2:2015-M03/P(3/3)</a:t>
            </a:r>
          </a:p>
          <a:p>
            <a:r>
              <a:rPr lang="en-US" sz="4400" b="1" dirty="0" smtClean="0"/>
              <a:t>TAHAP 2</a:t>
            </a:r>
          </a:p>
          <a:p>
            <a:endParaRPr lang="en-US" sz="4400" b="1" dirty="0"/>
          </a:p>
          <a:p>
            <a:endParaRPr lang="ru-RU" sz="4400" b="1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14290"/>
            <a:ext cx="7543800" cy="11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 Diagonal Corner Rectangle 4"/>
          <p:cNvSpPr/>
          <p:nvPr/>
        </p:nvSpPr>
        <p:spPr bwMode="auto">
          <a:xfrm>
            <a:off x="1785918" y="214290"/>
            <a:ext cx="6500858" cy="107157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M03 – TINGKAH LAKU BUDAYA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TEMPAT KERJA</a:t>
            </a:r>
            <a:endParaRPr kumimoji="0" lang="ms-MY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3. FLEKSIBILITI DALAM AMALAN </a:t>
            </a:r>
          </a:p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KERJA</a:t>
            </a:r>
            <a:endParaRPr kumimoji="0" lang="ms-M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00034" y="2214554"/>
            <a:ext cx="8143932" cy="40005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Fleksibiliti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ialah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keadaan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apabila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seorang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pekerja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dan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majikan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membua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t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perubahan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mengikut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keperluan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,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mencari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cara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yang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terbaik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untuk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memenuhi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kehendak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individu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dan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keperluan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organisasi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Fleksibiliti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akan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menguntungkan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kedua-dua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pihak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majikan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dan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pekerja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di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samping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menghasilkan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pencapaian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yang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unggul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Fleksibiliti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terbahagi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kepada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dua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iaitu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fleksiiliti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rasmi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dan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fleksibiliti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tidak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rasmi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40E0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4. PETUNJUK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 PRESTASI KERJA</a:t>
            </a:r>
            <a:endParaRPr kumimoji="0" lang="ms-M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00034" y="2214554"/>
            <a:ext cx="81439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Petunjuk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prestasi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ialah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sejenis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petunjuk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untuk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mengukur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prestasi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Ia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menilai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kejayaan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organisasi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atau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aktiviti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tertentu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yang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diceburinya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lang="en-US" sz="28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Pemilihan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petunjuk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prestasi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kerja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yang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betul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amat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bergantung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pada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pemahaman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yang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baik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tentang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apa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yang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penting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bagi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sesebuah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organisasi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40E08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5588" y="4445000"/>
            <a:ext cx="6348412" cy="2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 smtClean="0">
                <a:solidFill>
                  <a:schemeClr val="tx1"/>
                </a:solidFill>
                <a:latin typeface="Britannic Bold" pitchFamily="34" charset="0"/>
              </a:rPr>
              <a:t>CONTOH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 PETUNJUK</a:t>
            </a: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 PRESTASI </a:t>
            </a:r>
          </a:p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KERJA</a:t>
            </a:r>
            <a:endParaRPr kumimoji="0" lang="ms-M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7929618" cy="42693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3857620" y="3000372"/>
            <a:ext cx="1643074" cy="2857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OBJEKTIF</a:t>
            </a:r>
            <a:endParaRPr kumimoji="0" lang="ms-MY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57950" y="3214686"/>
            <a:ext cx="1643074" cy="2857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PRESTASI</a:t>
            </a:r>
            <a:endParaRPr kumimoji="0" lang="ms-MY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16" y="4572008"/>
            <a:ext cx="1643074" cy="2857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/>
              <a:t>PENILAIAN</a:t>
            </a:r>
            <a:endParaRPr kumimoji="0" lang="ms-MY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929322" y="5500702"/>
            <a:ext cx="1643074" cy="2857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PENGUKURAN</a:t>
            </a:r>
            <a:endParaRPr kumimoji="0" lang="ms-MY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428992" y="5715016"/>
            <a:ext cx="1643074" cy="2857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KEJAYAAN</a:t>
            </a:r>
            <a:endParaRPr kumimoji="0" lang="ms-MY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472" y="5214950"/>
            <a:ext cx="1857388" cy="3571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SENARAI SEMAK</a:t>
            </a:r>
            <a:endParaRPr kumimoji="0" lang="ms-MY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000100" y="3643314"/>
            <a:ext cx="1643074" cy="2857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STRATEGI</a:t>
            </a:r>
            <a:endParaRPr kumimoji="0" lang="ms-MY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00430" y="4000504"/>
            <a:ext cx="2357454" cy="10001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Arial" pitchFamily="34" charset="0"/>
              </a:rPr>
              <a:t>INDIKATOR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40E08"/>
                </a:solidFill>
              </a:rPr>
              <a:t>PRESTASI UTAMA</a:t>
            </a:r>
            <a:endParaRPr kumimoji="0" lang="ms-MY" sz="2000" b="1" i="0" u="none" strike="noStrike" cap="none" normalizeH="0" baseline="0" dirty="0" smtClean="0">
              <a:ln>
                <a:noFill/>
              </a:ln>
              <a:solidFill>
                <a:srgbClr val="040E08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 smtClean="0">
                <a:solidFill>
                  <a:schemeClr val="tx1"/>
                </a:solidFill>
                <a:latin typeface="Britannic Bold" pitchFamily="34" charset="0"/>
              </a:rPr>
              <a:t>5. AMALAN KERJA DAN </a:t>
            </a:r>
          </a:p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 smtClean="0">
                <a:solidFill>
                  <a:schemeClr val="tx1"/>
                </a:solidFill>
                <a:latin typeface="Britannic Bold" pitchFamily="34" charset="0"/>
              </a:rPr>
              <a:t>KELANCARAN</a:t>
            </a:r>
            <a:endParaRPr kumimoji="0" lang="ms-M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00034" y="2214554"/>
            <a:ext cx="8143932" cy="40005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Amalan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kerja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alah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pendekatan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cara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kerja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lazim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dilakukan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dalam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syarikat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atau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organisasi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tertentu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Ia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merupakan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strategi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perniagaan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yang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baik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untuk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memastikan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pekerja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secara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umumnya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berpuas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hati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dengan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keadaan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kerja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dan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tempat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kerja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mereka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lang="en-US" sz="2800" kern="0" baseline="0" dirty="0" err="1" smtClean="0">
                <a:solidFill>
                  <a:srgbClr val="040E08"/>
                </a:solidFill>
                <a:latin typeface="+mn-lt"/>
              </a:rPr>
              <a:t>Kelancaran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di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tempat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kerja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bermakna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mengintegrasikan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dan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menyampaikan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kerja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baru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yang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berkesan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yang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membolehkan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organisasi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dan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pekerja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mencapai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matlamat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+mn-lt"/>
              </a:rPr>
              <a:t>organisasi</a:t>
            </a:r>
            <a:r>
              <a:rPr lang="en-US" sz="2800" kern="0" dirty="0" smtClean="0">
                <a:solidFill>
                  <a:srgbClr val="040E08"/>
                </a:solidFill>
                <a:latin typeface="+mn-lt"/>
              </a:rPr>
              <a:t>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40E0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 smtClean="0">
                <a:solidFill>
                  <a:schemeClr val="tx1"/>
                </a:solidFill>
                <a:latin typeface="Britannic Bold" pitchFamily="34" charset="0"/>
              </a:rPr>
              <a:t>CIRI-CIRI SYARIKAT IDAMAN</a:t>
            </a:r>
            <a:endParaRPr kumimoji="0" lang="ms-M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7500990" cy="4165619"/>
          </a:xfrm>
          <a:prstGeom prst="rect">
            <a:avLst/>
          </a:prstGeom>
          <a:noFill/>
        </p:spPr>
      </p:pic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571472" y="2071678"/>
            <a:ext cx="81439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533400" algn="l"/>
                <a:tab pos="990600" algn="l"/>
              </a:tabLst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SOALAN???</a:t>
            </a:r>
          </a:p>
          <a:p>
            <a:pPr marL="533400" marR="0" lvl="0" indent="-5334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533400" algn="l"/>
                <a:tab pos="990600" algn="l"/>
              </a:tabLst>
              <a:defRPr/>
            </a:pPr>
            <a:endParaRPr lang="en-US" sz="6000" b="1" kern="0" dirty="0" smtClean="0">
              <a:solidFill>
                <a:srgbClr val="040E08"/>
              </a:solidFill>
              <a:latin typeface="+mn-lt"/>
            </a:endParaRPr>
          </a:p>
          <a:p>
            <a:pPr marL="533400" marR="0" lvl="0" indent="-5334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533400" algn="l"/>
                <a:tab pos="990600" algn="l"/>
              </a:tabLst>
              <a:defRPr/>
            </a:pP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+mn-lt"/>
              </a:rPr>
              <a:t>TERIMA KASIH!!!</a:t>
            </a:r>
            <a:endParaRPr kumimoji="0" lang="ru-RU" sz="6000" b="1" i="0" u="none" strike="noStrike" kern="0" cap="none" spc="0" normalizeH="0" baseline="0" noProof="0" dirty="0" smtClean="0">
              <a:ln>
                <a:noFill/>
              </a:ln>
              <a:solidFill>
                <a:srgbClr val="040E08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0034" y="2143116"/>
            <a:ext cx="8143932" cy="4000528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40E08"/>
                </a:solidFill>
                <a:latin typeface="Britannic Bold" pitchFamily="34" charset="0"/>
              </a:rPr>
              <a:t> </a:t>
            </a:r>
            <a:r>
              <a:rPr lang="en-US" sz="2800" b="1" dirty="0" smtClean="0">
                <a:solidFill>
                  <a:srgbClr val="040E08"/>
                </a:solidFill>
                <a:latin typeface="Baskerville Old Face" pitchFamily="18" charset="0"/>
              </a:rPr>
              <a:t>TUJUAN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b="1" dirty="0" smtClean="0">
                <a:solidFill>
                  <a:srgbClr val="040E08"/>
                </a:solidFill>
                <a:latin typeface="Baskerville Old Face" pitchFamily="18" charset="0"/>
              </a:rPr>
              <a:t>PENGENALAN</a:t>
            </a:r>
          </a:p>
          <a:p>
            <a:pPr>
              <a:lnSpc>
                <a:spcPct val="80000"/>
              </a:lnSpc>
              <a:buNone/>
            </a:pPr>
            <a:r>
              <a:rPr lang="en-US" sz="2800" dirty="0">
                <a:solidFill>
                  <a:srgbClr val="040E08"/>
                </a:solidFill>
                <a:latin typeface="Britannic Bold" pitchFamily="34" charset="0"/>
              </a:rPr>
              <a:t>	</a:t>
            </a:r>
            <a:endParaRPr lang="en-US" sz="2800" dirty="0" smtClean="0">
              <a:solidFill>
                <a:srgbClr val="040E08"/>
              </a:solidFill>
              <a:latin typeface="Britannic Bold" pitchFamily="34" charset="0"/>
            </a:endParaRPr>
          </a:p>
          <a:p>
            <a:pPr indent="19050">
              <a:lnSpc>
                <a:spcPct val="8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40E08"/>
                </a:solidFill>
                <a:latin typeface="Baskerville Old Face" pitchFamily="18" charset="0"/>
              </a:rPr>
              <a:t>	</a:t>
            </a:r>
            <a:r>
              <a:rPr lang="en-US" sz="2800" dirty="0" smtClean="0">
                <a:solidFill>
                  <a:srgbClr val="040E08"/>
                </a:solidFill>
                <a:latin typeface="Baskerville Old Face" pitchFamily="18" charset="0"/>
              </a:rPr>
              <a:t>TUGAS DAN TANGGUNGJAWAB (SOP)</a:t>
            </a:r>
          </a:p>
          <a:p>
            <a:pPr indent="19050">
              <a:lnSpc>
                <a:spcPct val="8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dirty="0" smtClean="0">
                <a:solidFill>
                  <a:srgbClr val="040E08"/>
                </a:solidFill>
                <a:latin typeface="Baskerville Old Face" pitchFamily="18" charset="0"/>
              </a:rPr>
              <a:t>	KONSEP INISIATIF DAN FLEKSIBILITI</a:t>
            </a:r>
          </a:p>
          <a:p>
            <a:pPr indent="19050">
              <a:lnSpc>
                <a:spcPct val="8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dirty="0" smtClean="0">
                <a:solidFill>
                  <a:srgbClr val="040E08"/>
                </a:solidFill>
                <a:latin typeface="Baskerville Old Face" pitchFamily="18" charset="0"/>
              </a:rPr>
              <a:t>	FLEKSIBILITI DALAM AMALAN KERJA</a:t>
            </a:r>
          </a:p>
          <a:p>
            <a:pPr indent="19050">
              <a:lnSpc>
                <a:spcPct val="8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dirty="0" smtClean="0">
                <a:solidFill>
                  <a:srgbClr val="040E08"/>
                </a:solidFill>
                <a:latin typeface="Baskerville Old Face" pitchFamily="18" charset="0"/>
              </a:rPr>
              <a:t>	PETUNJUK PRESTASI KERJA</a:t>
            </a:r>
          </a:p>
          <a:p>
            <a:pPr indent="19050">
              <a:lnSpc>
                <a:spcPct val="8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dirty="0" smtClean="0">
                <a:solidFill>
                  <a:srgbClr val="040E08"/>
                </a:solidFill>
                <a:latin typeface="Baskerville Old Face" pitchFamily="18" charset="0"/>
              </a:rPr>
              <a:t>	AMALAN KERJA DAN KELANCARAN</a:t>
            </a:r>
            <a:endParaRPr lang="ru-RU" sz="2000" dirty="0">
              <a:solidFill>
                <a:srgbClr val="040E08"/>
              </a:solidFill>
            </a:endParaRPr>
          </a:p>
          <a:p>
            <a:pPr>
              <a:lnSpc>
                <a:spcPct val="80000"/>
              </a:lnSpc>
            </a:pPr>
            <a:endParaRPr lang="ru-RU" sz="2800" dirty="0">
              <a:solidFill>
                <a:srgbClr val="040E08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ISI KANDUNGAN</a:t>
            </a:r>
            <a:endParaRPr kumimoji="0" lang="ms-MY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TUJUAN</a:t>
            </a:r>
            <a:endParaRPr kumimoji="0" lang="ms-MY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00034" y="2357430"/>
            <a:ext cx="81439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Kertas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penerangan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ini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bertujuan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untuk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menerangkan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mengenai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tugas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:</a:t>
            </a:r>
          </a:p>
          <a:p>
            <a:pPr marR="0" lvl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kern="0" dirty="0">
              <a:solidFill>
                <a:srgbClr val="040E08"/>
              </a:solidFill>
              <a:latin typeface="Baskerville Old Face" pitchFamily="18" charset="0"/>
            </a:endParaRPr>
          </a:p>
          <a:p>
            <a:pPr marL="533400" marR="0" lvl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85850" algn="l"/>
                <a:tab pos="1352550" algn="l"/>
              </a:tabLst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	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Kaedah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menerima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tugas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baharu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</a:p>
          <a:p>
            <a:pPr marL="533400" marR="0" lvl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85850" algn="l"/>
                <a:tab pos="1352550" algn="l"/>
              </a:tabLst>
              <a:defRPr/>
            </a:pPr>
            <a:r>
              <a:rPr lang="en-US" sz="2800" kern="0" dirty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	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Kesanggupan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menerima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tugas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8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baharu</a:t>
            </a:r>
            <a:r>
              <a:rPr lang="en-US" sz="2800" kern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</a:p>
          <a:p>
            <a:pPr marL="533400" marR="0" lvl="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85850" algn="l"/>
                <a:tab pos="1352550" algn="l"/>
              </a:tabLst>
              <a:defRPr/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	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Flesibiliti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dalam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amalan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kerja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40E0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PENGENALAN</a:t>
            </a:r>
            <a:endParaRPr kumimoji="0" lang="ms-MY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00034" y="2214554"/>
            <a:ext cx="81439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Dalam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mencapai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matlamat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organisasi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pekerja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perlu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komited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bertanggungjawab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terhadap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tugasan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yang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diberikan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Mereka</a:t>
            </a:r>
            <a:r>
              <a:rPr lang="en-US" sz="32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perlu</a:t>
            </a:r>
            <a:r>
              <a:rPr lang="en-US" sz="32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berdaya</a:t>
            </a:r>
            <a:r>
              <a:rPr lang="en-US" sz="32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daing</a:t>
            </a:r>
            <a:r>
              <a:rPr lang="en-US" sz="32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dan</a:t>
            </a:r>
            <a:r>
              <a:rPr lang="en-US" sz="32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mempunyai</a:t>
            </a:r>
            <a:r>
              <a:rPr lang="en-US" sz="32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banyak</a:t>
            </a:r>
            <a:r>
              <a:rPr lang="en-US" sz="32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penyelesaian</a:t>
            </a:r>
            <a:r>
              <a:rPr lang="en-US" sz="32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kepada</a:t>
            </a:r>
            <a:r>
              <a:rPr lang="en-US" sz="32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tugasan</a:t>
            </a:r>
            <a:r>
              <a:rPr lang="en-US" sz="32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yang </a:t>
            </a: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diberikan</a:t>
            </a:r>
            <a:r>
              <a:rPr lang="en-US" sz="32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Sekiranya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terdapat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tugasan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baharu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pekerja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perlu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mempunyai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kesanggupan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menerimanya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fleksible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menjalankan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tugas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tersebut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40E0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TUGAS DAN TANGGUNGJAWAB</a:t>
            </a:r>
          </a:p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 smtClean="0">
                <a:solidFill>
                  <a:schemeClr val="tx1"/>
                </a:solidFill>
                <a:latin typeface="Britannic Bold" pitchFamily="34" charset="0"/>
              </a:rPr>
              <a:t>(SOP)</a:t>
            </a:r>
            <a:endParaRPr kumimoji="0" lang="ms-M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642910" y="2071678"/>
            <a:ext cx="7786742" cy="500066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Apakah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perbezaan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antara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tanggungjawab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dan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tugas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?</a:t>
            </a:r>
            <a:endParaRPr kumimoji="0" lang="ms-MY" sz="2800" b="0" i="0" u="none" strike="noStrike" cap="none" normalizeH="0" baseline="0" dirty="0" smtClean="0">
              <a:ln>
                <a:noFill/>
              </a:ln>
              <a:solidFill>
                <a:srgbClr val="040E08"/>
              </a:solidFill>
              <a:effectLst/>
              <a:latin typeface="Baskerville Old Face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48" y="2714620"/>
          <a:ext cx="7643866" cy="37490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821933"/>
                <a:gridCol w="3821933"/>
              </a:tblGrid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Tanggungjawab</a:t>
                      </a:r>
                      <a:endParaRPr lang="ms-MY" sz="2400" b="1" dirty="0">
                        <a:solidFill>
                          <a:srgbClr val="040E08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Tugasan</a:t>
                      </a:r>
                      <a:endParaRPr lang="ms-MY" sz="2400" dirty="0">
                        <a:solidFill>
                          <a:srgbClr val="040E08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Turut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serta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dalam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keputusan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berpasukan</a:t>
                      </a:r>
                      <a:endParaRPr lang="ms-MY" sz="2400" b="1" dirty="0">
                        <a:solidFill>
                          <a:srgbClr val="040E08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Hadiri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mesyuarat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pasukan</a:t>
                      </a:r>
                      <a:endParaRPr lang="ms-MY" sz="2400" b="1" dirty="0">
                        <a:solidFill>
                          <a:srgbClr val="040E08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Berkomunikasi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dengan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pelanggan</a:t>
                      </a:r>
                      <a:endParaRPr lang="ms-MY" sz="2400" b="1" dirty="0">
                        <a:solidFill>
                          <a:srgbClr val="040E08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Sediakan</a:t>
                      </a:r>
                      <a:r>
                        <a:rPr lang="en-US" sz="2400" b="1" baseline="0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laporan</a:t>
                      </a:r>
                      <a:r>
                        <a:rPr lang="en-US" sz="2400" b="1" baseline="0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bulanan</a:t>
                      </a:r>
                      <a:endParaRPr lang="ms-MY" sz="2400" b="1" dirty="0">
                        <a:solidFill>
                          <a:srgbClr val="040E08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Dapatkan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jajaran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pasaran</a:t>
                      </a:r>
                      <a:endParaRPr lang="ms-MY" sz="2400" b="1" dirty="0">
                        <a:solidFill>
                          <a:srgbClr val="040E08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Tulis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artikel</a:t>
                      </a:r>
                      <a:r>
                        <a:rPr lang="en-US" sz="2400" b="1" baseline="0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jurnal</a:t>
                      </a:r>
                      <a:r>
                        <a:rPr lang="en-US" sz="2400" b="1" baseline="0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perdagangan</a:t>
                      </a:r>
                      <a:endParaRPr lang="ms-MY" sz="2400" b="1" dirty="0">
                        <a:solidFill>
                          <a:srgbClr val="040E08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Jalin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hubungan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dengan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pihak</a:t>
                      </a:r>
                      <a:r>
                        <a:rPr lang="en-US" sz="2400" b="1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media</a:t>
                      </a:r>
                      <a:endParaRPr lang="ms-MY" sz="2400" b="1" dirty="0">
                        <a:solidFill>
                          <a:srgbClr val="040E08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Buat</a:t>
                      </a:r>
                      <a:r>
                        <a:rPr lang="en-US" sz="2400" b="1" baseline="0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siaran</a:t>
                      </a:r>
                      <a:r>
                        <a:rPr lang="en-US" sz="2400" b="1" baseline="0" dirty="0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40E08"/>
                          </a:solidFill>
                          <a:latin typeface="Baskerville Old Face" pitchFamily="18" charset="0"/>
                        </a:rPr>
                        <a:t>akhbar</a:t>
                      </a:r>
                      <a:endParaRPr lang="ms-MY" sz="2400" b="1" dirty="0">
                        <a:solidFill>
                          <a:srgbClr val="040E08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TUGAS DAN TANGGUNGJAWAB</a:t>
            </a:r>
          </a:p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 smtClean="0">
                <a:solidFill>
                  <a:schemeClr val="tx1"/>
                </a:solidFill>
                <a:latin typeface="Britannic Bold" pitchFamily="34" charset="0"/>
              </a:rPr>
              <a:t>(SOP) (</a:t>
            </a:r>
            <a:r>
              <a:rPr lang="en-US" sz="4000" b="1" dirty="0" err="1" smtClean="0">
                <a:solidFill>
                  <a:schemeClr val="tx1"/>
                </a:solidFill>
                <a:latin typeface="Britannic Bold" pitchFamily="34" charset="0"/>
              </a:rPr>
              <a:t>samb</a:t>
            </a:r>
            <a:r>
              <a:rPr lang="en-US" sz="4000" b="1" dirty="0" smtClean="0">
                <a:solidFill>
                  <a:schemeClr val="tx1"/>
                </a:solidFill>
                <a:latin typeface="Britannic Bold" pitchFamily="34" charset="0"/>
              </a:rPr>
              <a:t>.)</a:t>
            </a:r>
            <a:endParaRPr kumimoji="0" lang="ms-M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00034" y="2214554"/>
            <a:ext cx="81439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Tanggungjawab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ialah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tahap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tertinggi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dalam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pengurusan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manakala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tugas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pula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bersifat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khusus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33400" algn="l"/>
                <a:tab pos="990600" algn="l"/>
              </a:tabLst>
              <a:defRPr/>
            </a:pPr>
            <a:r>
              <a:rPr lang="en-US" sz="32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Asas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prosedur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operasi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standard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adalah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seperti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yang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berikut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: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40E0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TUGAS DAN TANGGUNGJAWAB</a:t>
            </a:r>
          </a:p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 smtClean="0">
                <a:solidFill>
                  <a:schemeClr val="tx1"/>
                </a:solidFill>
                <a:latin typeface="Britannic Bold" pitchFamily="34" charset="0"/>
              </a:rPr>
              <a:t>(SOP) (</a:t>
            </a:r>
            <a:r>
              <a:rPr lang="en-US" sz="4000" b="1" dirty="0" err="1" smtClean="0">
                <a:solidFill>
                  <a:schemeClr val="tx1"/>
                </a:solidFill>
                <a:latin typeface="Britannic Bold" pitchFamily="34" charset="0"/>
              </a:rPr>
              <a:t>samb</a:t>
            </a:r>
            <a:r>
              <a:rPr lang="en-US" sz="4000" b="1" dirty="0" smtClean="0">
                <a:solidFill>
                  <a:schemeClr val="tx1"/>
                </a:solidFill>
                <a:latin typeface="Britannic Bold" pitchFamily="34" charset="0"/>
              </a:rPr>
              <a:t>.)</a:t>
            </a:r>
            <a:endParaRPr kumimoji="0" lang="ms-M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500034" y="2643182"/>
            <a:ext cx="8143932" cy="378621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Tugas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tanggungjawab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Pengurus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040E08"/>
              </a:solidFill>
              <a:effectLst/>
              <a:uLnTx/>
              <a:uFillTx/>
              <a:latin typeface="Baskerville Old Face" pitchFamily="18" charset="0"/>
            </a:endParaRP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lang="en-US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Jadual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kern="0" dirty="0" err="1" smtClean="0">
                <a:solidFill>
                  <a:srgbClr val="040E08"/>
                </a:solidFill>
                <a:latin typeface="Baskerville Old Face" pitchFamily="18" charset="0"/>
              </a:rPr>
              <a:t>perbincangan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kern="0" dirty="0" err="1" smtClean="0">
                <a:solidFill>
                  <a:srgbClr val="040E08"/>
                </a:solidFill>
                <a:latin typeface="Baskerville Old Face" pitchFamily="18" charset="0"/>
              </a:rPr>
              <a:t>prestasi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Maklum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balas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secara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tetap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,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positif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membina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lang="en-US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Tentukan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kern="0" dirty="0" err="1" smtClean="0">
                <a:solidFill>
                  <a:srgbClr val="040E08"/>
                </a:solidFill>
                <a:latin typeface="Baskerville Old Face" pitchFamily="18" charset="0"/>
              </a:rPr>
              <a:t>kemajuan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kern="0" dirty="0" err="1" smtClean="0">
                <a:solidFill>
                  <a:srgbClr val="040E08"/>
                </a:solidFill>
                <a:latin typeface="Baskerville Old Face" pitchFamily="18" charset="0"/>
              </a:rPr>
              <a:t>matlamat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Komunikasi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semak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jangkaan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prestasi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lang="en-US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Perbaiki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kern="0" dirty="0" err="1" smtClean="0">
                <a:solidFill>
                  <a:srgbClr val="040E08"/>
                </a:solidFill>
                <a:latin typeface="Baskerville Old Face" pitchFamily="18" charset="0"/>
              </a:rPr>
              <a:t>kemahiran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kern="0" dirty="0" err="1" smtClean="0">
                <a:solidFill>
                  <a:srgbClr val="040E08"/>
                </a:solidFill>
                <a:latin typeface="Baskerville Old Face" pitchFamily="18" charset="0"/>
              </a:rPr>
              <a:t>dan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kern="0" dirty="0" err="1" smtClean="0">
                <a:solidFill>
                  <a:srgbClr val="040E08"/>
                </a:solidFill>
                <a:latin typeface="Baskerville Old Face" pitchFamily="18" charset="0"/>
              </a:rPr>
              <a:t>kepimpinan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Mengurus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perubahan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generasi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lang="en-US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Membimbing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kern="0" dirty="0" err="1" smtClean="0">
                <a:solidFill>
                  <a:srgbClr val="040E08"/>
                </a:solidFill>
                <a:latin typeface="Baskerville Old Face" pitchFamily="18" charset="0"/>
              </a:rPr>
              <a:t>pekerja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Sokongan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terhadap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pekerja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lang="en-US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Penilaian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kern="0" dirty="0" err="1" smtClean="0">
                <a:solidFill>
                  <a:srgbClr val="040E08"/>
                </a:solidFill>
                <a:latin typeface="Baskerville Old Face" pitchFamily="18" charset="0"/>
              </a:rPr>
              <a:t>semuka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kern="0" dirty="0" err="1" smtClean="0">
                <a:solidFill>
                  <a:srgbClr val="040E08"/>
                </a:solidFill>
                <a:latin typeface="Baskerville Old Face" pitchFamily="18" charset="0"/>
              </a:rPr>
              <a:t>pekerja</a:t>
            </a:r>
            <a:r>
              <a:rPr lang="en-US" kern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40E0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642910" y="2071678"/>
            <a:ext cx="7786742" cy="500066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Asas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prosedur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operasi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 standard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adalah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berikut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0E08"/>
                </a:solidFill>
                <a:effectLst/>
                <a:latin typeface="Baskerville Old Face" pitchFamily="18" charset="0"/>
              </a:rPr>
              <a:t> :</a:t>
            </a:r>
            <a:endParaRPr kumimoji="0" lang="ms-MY" b="0" i="0" u="none" strike="noStrike" cap="none" normalizeH="0" baseline="0" dirty="0" smtClean="0">
              <a:ln>
                <a:noFill/>
              </a:ln>
              <a:solidFill>
                <a:srgbClr val="040E08"/>
              </a:solidFill>
              <a:effectLst/>
              <a:latin typeface="Baskerville Old Face" pitchFamily="18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2. KONSEP INISIATIF DAN </a:t>
            </a:r>
          </a:p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FLEKSIBILITI</a:t>
            </a:r>
            <a:endParaRPr kumimoji="0" lang="ms-M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500034" y="2214554"/>
            <a:ext cx="8143932" cy="40005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Tunjukkan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semangat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mahu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belajar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kaedah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prosedur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,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atau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teknik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baru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dan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menerima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tugasan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baru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sebagai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cabaran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Tunjukkan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inisiatif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sifat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berdikari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sementara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mencari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cara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baru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dalam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melakukan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sesuatu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untuk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mencapai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32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objektif</a:t>
            </a:r>
            <a:r>
              <a:rPr lang="en-US" sz="3200" kern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33400" algn="l"/>
                <a:tab pos="990600" algn="l"/>
              </a:tabLst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Buat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cadangan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untuk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meningkatkan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perubahan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yang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berkesan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dengan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membuat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kesimpulan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daripada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maklumat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yang </a:t>
            </a:r>
            <a:r>
              <a:rPr kumimoji="0" lang="en-US" sz="32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baru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40E0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2910" y="785794"/>
            <a:ext cx="7786742" cy="121444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2. KONSEP INISIATIF DAN </a:t>
            </a:r>
          </a:p>
          <a:p>
            <a:pPr marL="742950" marR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FLEKSIBILITI (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samb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itchFamily="34" charset="0"/>
              </a:rPr>
              <a:t>.)</a:t>
            </a:r>
            <a:endParaRPr kumimoji="0" lang="ms-MY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itannic Bold" pitchFamily="34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500034" y="2214554"/>
            <a:ext cx="8143932" cy="40005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533400" algn="l"/>
                <a:tab pos="990600" algn="l"/>
              </a:tabLst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4.	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Jadilah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sebagai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sumber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rujukan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yang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positif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,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boleh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merubah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sikap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dan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mencari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cara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untuk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membuat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perubahan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,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dan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bukannya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mengenal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pasti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mengapa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perubahan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tidak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berlaku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  <a:r>
              <a:rPr lang="en-US" sz="2500" kern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  <a:endParaRPr lang="en-US" sz="2500" kern="0" dirty="0" smtClean="0">
              <a:solidFill>
                <a:srgbClr val="040E08"/>
              </a:solidFill>
              <a:latin typeface="Baskerville Old Face" pitchFamily="18" charset="0"/>
            </a:endParaRP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 startAt="5"/>
              <a:tabLst>
                <a:tab pos="533400" algn="l"/>
                <a:tab pos="990600" algn="l"/>
              </a:tabLst>
              <a:defRPr/>
            </a:pP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Beri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respon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dengan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bersungguh-sungguh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terhadap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cabaran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baru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 startAt="5"/>
              <a:tabLst>
                <a:tab pos="533400" algn="l"/>
                <a:tab pos="990600" algn="l"/>
              </a:tabLst>
              <a:defRPr/>
            </a:pP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Membuat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anjakan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untuk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memenuhi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tuntutan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dan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melakukan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 </a:t>
            </a:r>
            <a:r>
              <a:rPr kumimoji="0" lang="en-US" sz="2500" b="0" i="0" u="none" strike="noStrike" kern="0" cap="none" spc="0" normalizeH="0" noProof="0" dirty="0" err="1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penambahbaikan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 startAt="5"/>
              <a:tabLst>
                <a:tab pos="533400" algn="l"/>
                <a:tab pos="990600" algn="l"/>
              </a:tabLst>
              <a:defRPr/>
            </a:pPr>
            <a:r>
              <a:rPr lang="en-US" sz="25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Bertolak</a:t>
            </a:r>
            <a:r>
              <a:rPr lang="en-US" sz="25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ansur</a:t>
            </a:r>
            <a:r>
              <a:rPr lang="en-US" sz="25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dengan</a:t>
            </a:r>
            <a:r>
              <a:rPr lang="en-US" sz="25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tekanan</a:t>
            </a:r>
            <a:r>
              <a:rPr lang="en-US" sz="25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masa</a:t>
            </a:r>
            <a:r>
              <a:rPr lang="en-US" sz="25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dan</a:t>
            </a:r>
            <a:r>
              <a:rPr lang="en-US" sz="25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kekalkan</a:t>
            </a:r>
            <a:r>
              <a:rPr lang="en-US" sz="2500" kern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sikap</a:t>
            </a:r>
            <a:r>
              <a:rPr lang="en-US" sz="2500" kern="0" dirty="0" smtClean="0">
                <a:solidFill>
                  <a:srgbClr val="040E08"/>
                </a:solidFill>
                <a:latin typeface="Baskerville Old Face" pitchFamily="18" charset="0"/>
              </a:rPr>
              <a:t> yang </a:t>
            </a:r>
            <a:r>
              <a:rPr lang="en-US" sz="2500" kern="0" dirty="0" err="1" smtClean="0">
                <a:solidFill>
                  <a:srgbClr val="040E08"/>
                </a:solidFill>
                <a:latin typeface="Baskerville Old Face" pitchFamily="18" charset="0"/>
              </a:rPr>
              <a:t>positif</a:t>
            </a:r>
            <a:r>
              <a:rPr kumimoji="0" lang="en-US" sz="2500" b="0" i="0" u="none" strike="noStrike" kern="0" cap="none" spc="0" normalizeH="0" noProof="0" dirty="0" smtClean="0">
                <a:ln>
                  <a:noFill/>
                </a:ln>
                <a:solidFill>
                  <a:srgbClr val="040E08"/>
                </a:solidFill>
                <a:effectLst/>
                <a:uLnTx/>
                <a:uFillTx/>
                <a:latin typeface="Baskerville Old Face" pitchFamily="18" charset="0"/>
              </a:rPr>
              <a:t>.</a:t>
            </a:r>
          </a:p>
          <a:p>
            <a:pPr marL="533400" marR="0" lvl="0" indent="-533400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AutoNum type="arabicPeriod" startAt="5"/>
              <a:tabLst>
                <a:tab pos="533400" algn="l"/>
                <a:tab pos="990600" algn="l"/>
              </a:tabLst>
              <a:defRPr/>
            </a:pPr>
            <a:r>
              <a:rPr lang="en-US" sz="25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Sentiasa</a:t>
            </a:r>
            <a:r>
              <a:rPr lang="en-US" sz="25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bersikap</a:t>
            </a:r>
            <a:r>
              <a:rPr lang="en-US" sz="25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terbuka</a:t>
            </a:r>
            <a:r>
              <a:rPr lang="en-US" sz="25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melihat</a:t>
            </a:r>
            <a:r>
              <a:rPr lang="en-US" sz="25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gambaran</a:t>
            </a:r>
            <a:r>
              <a:rPr lang="en-US" sz="25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 </a:t>
            </a:r>
            <a:r>
              <a:rPr lang="en-US" sz="2500" kern="0" baseline="0" dirty="0" err="1" smtClean="0">
                <a:solidFill>
                  <a:srgbClr val="040E08"/>
                </a:solidFill>
                <a:latin typeface="Baskerville Old Face" pitchFamily="18" charset="0"/>
              </a:rPr>
              <a:t>menyeluruh</a:t>
            </a:r>
            <a:r>
              <a:rPr lang="en-US" sz="2500" kern="0" baseline="0" dirty="0" smtClean="0">
                <a:solidFill>
                  <a:srgbClr val="040E08"/>
                </a:solidFill>
                <a:latin typeface="Baskerville Old Face" pitchFamily="18" charset="0"/>
              </a:rPr>
              <a:t>.</a:t>
            </a:r>
            <a:endParaRPr kumimoji="0" lang="ru-RU" sz="2500" b="0" i="0" u="none" strike="noStrike" kern="0" cap="none" spc="0" normalizeH="0" baseline="0" noProof="0" dirty="0" smtClean="0">
              <a:ln>
                <a:noFill/>
              </a:ln>
              <a:solidFill>
                <a:srgbClr val="040E08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357158" y="6438896"/>
            <a:ext cx="8534400" cy="41910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kern="0" dirty="0" smtClean="0"/>
              <a:t>NOSS/JPK/KSM JULAI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GC03(CA03)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 SUB MODUL 3">
  <a:themeElements>
    <a:clrScheme name="powerpoint-template-24 15">
      <a:dk1>
        <a:srgbClr val="4D4D4D"/>
      </a:dk1>
      <a:lt1>
        <a:srgbClr val="FFFFFF"/>
      </a:lt1>
      <a:dk2>
        <a:srgbClr val="4D4D4D"/>
      </a:dk2>
      <a:lt2>
        <a:srgbClr val="DE5204"/>
      </a:lt2>
      <a:accent1>
        <a:srgbClr val="ED5F07"/>
      </a:accent1>
      <a:accent2>
        <a:srgbClr val="FA7E32"/>
      </a:accent2>
      <a:accent3>
        <a:srgbClr val="FFFFFF"/>
      </a:accent3>
      <a:accent4>
        <a:srgbClr val="404040"/>
      </a:accent4>
      <a:accent5>
        <a:srgbClr val="F4B6AA"/>
      </a:accent5>
      <a:accent6>
        <a:srgbClr val="E3722C"/>
      </a:accent6>
      <a:hlink>
        <a:srgbClr val="C4C4C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E5930D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CF850B"/>
        </a:accent6>
        <a:hlink>
          <a:srgbClr val="F99F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5A437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DE9431"/>
        </a:accent6>
        <a:hlink>
          <a:srgbClr val="FAB55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DD6705"/>
        </a:lt2>
        <a:accent1>
          <a:srgbClr val="EB8B09"/>
        </a:accent1>
        <a:accent2>
          <a:srgbClr val="F7B635"/>
        </a:accent2>
        <a:accent3>
          <a:srgbClr val="FFFFFF"/>
        </a:accent3>
        <a:accent4>
          <a:srgbClr val="404040"/>
        </a:accent4>
        <a:accent5>
          <a:srgbClr val="F3C4AA"/>
        </a:accent5>
        <a:accent6>
          <a:srgbClr val="E0A52F"/>
        </a:accent6>
        <a:hlink>
          <a:srgbClr val="FFC7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9B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8C2C"/>
        </a:accent6>
        <a:hlink>
          <a:srgbClr val="FFA82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FC852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FC672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DE5204"/>
        </a:lt2>
        <a:accent1>
          <a:srgbClr val="ED5F07"/>
        </a:accent1>
        <a:accent2>
          <a:srgbClr val="FA7E32"/>
        </a:accent2>
        <a:accent3>
          <a:srgbClr val="FFFFFF"/>
        </a:accent3>
        <a:accent4>
          <a:srgbClr val="404040"/>
        </a:accent4>
        <a:accent5>
          <a:srgbClr val="F4B6AA"/>
        </a:accent5>
        <a:accent6>
          <a:srgbClr val="E3722C"/>
        </a:accent6>
        <a:hlink>
          <a:srgbClr val="C4C4C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SUB MODUL 3</Template>
  <TotalTime>164</TotalTime>
  <Words>546</Words>
  <Application>Microsoft Office PowerPoint</Application>
  <PresentationFormat>On-screen Show (4:3)</PresentationFormat>
  <Paragraphs>125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SLIDE SUB MODUL 3</vt:lpstr>
      <vt:lpstr>Name of presentation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19</cp:revision>
  <dcterms:created xsi:type="dcterms:W3CDTF">2017-11-30T08:18:44Z</dcterms:created>
  <dcterms:modified xsi:type="dcterms:W3CDTF">2017-12-04T01:32:55Z</dcterms:modified>
</cp:coreProperties>
</file>