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24"/>
  </p:handoutMasterIdLst>
  <p:sldIdLst>
    <p:sldId id="259" r:id="rId3"/>
    <p:sldId id="258" r:id="rId5"/>
    <p:sldId id="260" r:id="rId6"/>
    <p:sldId id="265" r:id="rId7"/>
    <p:sldId id="262" r:id="rId8"/>
    <p:sldId id="263" r:id="rId9"/>
    <p:sldId id="261" r:id="rId10"/>
    <p:sldId id="266" r:id="rId11"/>
    <p:sldId id="267" r:id="rId12"/>
    <p:sldId id="268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98" r:id="rId22"/>
    <p:sldId id="297" r:id="rId23"/>
  </p:sldIdLst>
  <p:sldSz cx="9144000" cy="6858000" type="screen4x3"/>
  <p:notesSz cx="6858000" cy="994537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1759" autoAdjust="0"/>
  </p:normalViewPr>
  <p:slideViewPr>
    <p:cSldViewPr>
      <p:cViewPr>
        <p:scale>
          <a:sx n="50" d="100"/>
          <a:sy n="50" d="100"/>
        </p:scale>
        <p:origin x="-48" y="-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7" Type="http://schemas.openxmlformats.org/officeDocument/2006/relationships/tableStyles" Target="tableStyles.xml"/><Relationship Id="rId26" Type="http://schemas.openxmlformats.org/officeDocument/2006/relationships/viewProps" Target="viewProps.xml"/><Relationship Id="rId25" Type="http://schemas.openxmlformats.org/officeDocument/2006/relationships/presProps" Target="presProps.xml"/><Relationship Id="rId24" Type="http://schemas.openxmlformats.org/officeDocument/2006/relationships/handoutMaster" Target="handoutMasters/handoutMaster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ms-MY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F1ADC2-6A40-4D8D-BE18-53FF01DA7702}" type="datetimeFigureOut">
              <a:rPr lang="ms-MY" smtClean="0"/>
            </a:fld>
            <a:endParaRPr lang="ms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ms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7C4AE7-D9F4-470D-9DB1-BF1E5FF60E62}" type="slidenum">
              <a:rPr lang="ms-MY" smtClean="0"/>
            </a:fld>
            <a:endParaRPr lang="ms-MY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ms-MY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E16318-3EC0-4BF9-8E1D-8A70B8221794}" type="datetimeFigureOut">
              <a:rPr lang="ms-MY" smtClean="0"/>
            </a:fld>
            <a:endParaRPr lang="ms-MY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ms-MY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724400"/>
            <a:ext cx="5486400" cy="44751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ms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ms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858C7D-0EFA-465D-93E4-E1DC3406A73F}" type="slidenum">
              <a:rPr lang="ms-MY" smtClean="0"/>
            </a:fld>
            <a:endParaRPr lang="ms-MY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ms-M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858C7D-0EFA-465D-93E4-E1DC3406A73F}" type="slidenum">
              <a:rPr lang="ms-MY" smtClean="0"/>
            </a:fld>
            <a:endParaRPr lang="ms-MY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ms-M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858C7D-0EFA-465D-93E4-E1DC3406A73F}" type="slidenum">
              <a:rPr lang="ms-MY" smtClean="0"/>
            </a:fld>
            <a:endParaRPr lang="ms-MY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9CCD4-E9A7-4CFE-A9B9-263F712B09AC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73E04-3859-465D-9EFB-C6EE0583993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9CCD4-E9A7-4CFE-A9B9-263F712B09AC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73E04-3859-465D-9EFB-C6EE0583993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9CCD4-E9A7-4CFE-A9B9-263F712B09AC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73E04-3859-465D-9EFB-C6EE0583993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9CCD4-E9A7-4CFE-A9B9-263F712B09AC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73E04-3859-465D-9EFB-C6EE0583993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9CCD4-E9A7-4CFE-A9B9-263F712B09AC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73E04-3859-465D-9EFB-C6EE0583993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9CCD4-E9A7-4CFE-A9B9-263F712B09AC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73E04-3859-465D-9EFB-C6EE0583993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9CCD4-E9A7-4CFE-A9B9-263F712B09AC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73E04-3859-465D-9EFB-C6EE0583993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9CCD4-E9A7-4CFE-A9B9-263F712B09AC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73E04-3859-465D-9EFB-C6EE0583993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9CCD4-E9A7-4CFE-A9B9-263F712B09AC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73E04-3859-465D-9EFB-C6EE0583993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9CCD4-E9A7-4CFE-A9B9-263F712B09AC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73E04-3859-465D-9EFB-C6EE0583993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9CCD4-E9A7-4CFE-A9B9-263F712B09AC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73E04-3859-465D-9EFB-C6EE0583993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F9CCD4-E9A7-4CFE-A9B9-263F712B09AC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673E04-3859-465D-9EFB-C6EE05839934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.jpeg"/><Relationship Id="rId1" Type="http://schemas.openxmlformats.org/officeDocument/2006/relationships/image" Target="../media/image1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5.jpeg"/><Relationship Id="rId1" Type="http://schemas.openxmlformats.org/officeDocument/2006/relationships/image" Target="../media/image1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jpeg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aper-note-with-clipper.jp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-152400" y="0"/>
            <a:ext cx="9144000" cy="6858000"/>
          </a:xfrm>
          <a:prstGeom prst="rect">
            <a:avLst/>
          </a:prstGeom>
        </p:spPr>
      </p:pic>
      <p:sp>
        <p:nvSpPr>
          <p:cNvPr id="7" name="Rectangle 25"/>
          <p:cNvSpPr txBox="1">
            <a:spLocks noChangeArrowheads="1"/>
          </p:cNvSpPr>
          <p:nvPr/>
        </p:nvSpPr>
        <p:spPr bwMode="auto">
          <a:xfrm>
            <a:off x="1371600" y="762000"/>
            <a:ext cx="6643688" cy="14287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ctr"/>
          <a:lstStyle/>
          <a:p>
            <a:pPr algn="ctr">
              <a:defRPr/>
            </a:pPr>
            <a:endParaRPr lang="es-ES" sz="2400" b="1" kern="0" dirty="0">
              <a:latin typeface="Comic Sans MS" panose="030F0702030302020204" pitchFamily="66" charset="0"/>
              <a:ea typeface="+mj-ea"/>
              <a:cs typeface="+mj-cs"/>
            </a:endParaRPr>
          </a:p>
        </p:txBody>
      </p:sp>
      <p:sp>
        <p:nvSpPr>
          <p:cNvPr id="8" name="Rectangle 29"/>
          <p:cNvSpPr txBox="1">
            <a:spLocks noChangeArrowheads="1"/>
          </p:cNvSpPr>
          <p:nvPr/>
        </p:nvSpPr>
        <p:spPr bwMode="auto">
          <a:xfrm>
            <a:off x="1600200" y="2667000"/>
            <a:ext cx="6400800" cy="3124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/>
          <a:lstStyle/>
          <a:p>
            <a:pPr algn="ctr">
              <a:spcBef>
                <a:spcPct val="20000"/>
              </a:spcBef>
              <a:defRPr/>
            </a:pPr>
            <a:r>
              <a:rPr lang="en-US" sz="3200" b="1" kern="0" dirty="0" smtClean="0">
                <a:latin typeface="Comic Sans MS" panose="030F0702030302020204" pitchFamily="66" charset="0"/>
                <a:cs typeface="+mn-cs"/>
              </a:rPr>
              <a:t>SUB-MODUL 1</a:t>
            </a:r>
            <a:endParaRPr lang="en-US" sz="3200" b="1" kern="0" dirty="0" smtClean="0">
              <a:latin typeface="Comic Sans MS" panose="030F0702030302020204" pitchFamily="66" charset="0"/>
              <a:cs typeface="+mn-cs"/>
            </a:endParaRPr>
          </a:p>
          <a:p>
            <a:pPr algn="ctr">
              <a:spcBef>
                <a:spcPct val="20000"/>
              </a:spcBef>
              <a:defRPr/>
            </a:pPr>
            <a:r>
              <a:rPr lang="en-US" sz="3200" b="1" kern="0" dirty="0" smtClean="0">
                <a:latin typeface="Comic Sans MS" panose="030F0702030302020204" pitchFamily="66" charset="0"/>
              </a:rPr>
              <a:t>TANGGUNGJAWAB DI TEMPAT KERJA</a:t>
            </a:r>
            <a:endParaRPr lang="en-US" sz="3200" b="1" kern="0" dirty="0" smtClean="0">
              <a:latin typeface="Comic Sans MS" panose="030F0702030302020204" pitchFamily="66" charset="0"/>
            </a:endParaRPr>
          </a:p>
          <a:p>
            <a:pPr algn="ctr">
              <a:spcBef>
                <a:spcPct val="20000"/>
              </a:spcBef>
              <a:defRPr/>
            </a:pPr>
            <a:r>
              <a:rPr lang="en-US" sz="3200" b="1" kern="0" dirty="0" smtClean="0">
                <a:latin typeface="Comic Sans MS" panose="030F0702030302020204" pitchFamily="66" charset="0"/>
              </a:rPr>
              <a:t>Z-009-2:2015-M02/P(1/4)</a:t>
            </a:r>
            <a:endParaRPr lang="en-US" sz="3200" b="1" kern="0" dirty="0" smtClean="0">
              <a:latin typeface="Comic Sans MS" panose="030F0702030302020204" pitchFamily="66" charset="0"/>
            </a:endParaRPr>
          </a:p>
          <a:p>
            <a:pPr algn="ctr">
              <a:spcBef>
                <a:spcPct val="20000"/>
              </a:spcBef>
              <a:defRPr/>
            </a:pPr>
            <a:r>
              <a:rPr lang="en-US" sz="3200" b="1" kern="0" dirty="0" smtClean="0">
                <a:latin typeface="Comic Sans MS" panose="030F0702030302020204" pitchFamily="66" charset="0"/>
              </a:rPr>
              <a:t>TAHAP 2</a:t>
            </a:r>
            <a:endParaRPr lang="en-US" sz="4000" b="1" dirty="0">
              <a:latin typeface="Arial Black" panose="020B0A04020102020204" pitchFamily="34" charset="0"/>
            </a:endParaRPr>
          </a:p>
          <a:p>
            <a:pPr algn="ctr">
              <a:spcBef>
                <a:spcPct val="20000"/>
              </a:spcBef>
              <a:defRPr/>
            </a:pPr>
            <a:endParaRPr lang="en-US" sz="3200" kern="0" dirty="0">
              <a:latin typeface="+mn-lt"/>
              <a:cs typeface="+mn-cs"/>
            </a:endParaRPr>
          </a:p>
        </p:txBody>
      </p:sp>
      <p:pic>
        <p:nvPicPr>
          <p:cNvPr id="10" name="Picture 1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" y="1066800"/>
            <a:ext cx="7543800" cy="1180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ound Diagonal Corner Rectangle 10"/>
          <p:cNvSpPr/>
          <p:nvPr/>
        </p:nvSpPr>
        <p:spPr>
          <a:xfrm>
            <a:off x="1447800" y="1066800"/>
            <a:ext cx="6553200" cy="1143000"/>
          </a:xfrm>
          <a:prstGeom prst="round2Diag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/>
              <a:t>M02 – TINGKAH LAKU INTERPERSONAL</a:t>
            </a:r>
            <a:endParaRPr lang="ms-MY" sz="4000" b="1" dirty="0"/>
          </a:p>
        </p:txBody>
      </p:sp>
      <p:sp>
        <p:nvSpPr>
          <p:cNvPr id="12" name="Rectangle 11"/>
          <p:cNvSpPr/>
          <p:nvPr/>
        </p:nvSpPr>
        <p:spPr>
          <a:xfrm>
            <a:off x="2514600" y="6172200"/>
            <a:ext cx="4800600" cy="381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chemeClr val="tx1"/>
                </a:solidFill>
              </a:rPr>
              <a:t>NOSS/JPK/KSM/JULAI 2017</a:t>
            </a:r>
            <a:endParaRPr lang="en-US" sz="1000" dirty="0" smtClean="0">
              <a:solidFill>
                <a:schemeClr val="tx1"/>
              </a:solidFill>
            </a:endParaRPr>
          </a:p>
          <a:p>
            <a:pPr algn="ctr"/>
            <a:r>
              <a:rPr lang="en-US" sz="1000" dirty="0" smtClean="0">
                <a:solidFill>
                  <a:schemeClr val="tx1"/>
                </a:solidFill>
              </a:rPr>
              <a:t>GCA02(CA02)</a:t>
            </a:r>
            <a:endParaRPr lang="ms-MY" sz="105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aper-note-with-clipper.jp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04800" y="1143001"/>
            <a:ext cx="8382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indent="-914400" algn="ctr"/>
            <a:r>
              <a:rPr lang="en-US" sz="4000" b="1" dirty="0" smtClean="0">
                <a:solidFill>
                  <a:srgbClr val="0070C0"/>
                </a:solidFill>
                <a:latin typeface="Agency FB" pitchFamily="34" charset="0"/>
              </a:rPr>
              <a:t>4. </a:t>
            </a:r>
            <a:r>
              <a:rPr lang="en-US" sz="4000" b="1" dirty="0" smtClean="0">
                <a:solidFill>
                  <a:srgbClr val="0070C0"/>
                </a:solidFill>
                <a:latin typeface="Agency FB" pitchFamily="34" charset="0"/>
              </a:rPr>
              <a:t>PROFESIONALISME (</a:t>
            </a:r>
            <a:r>
              <a:rPr lang="en-US" sz="4000" b="1" dirty="0" err="1" smtClean="0">
                <a:solidFill>
                  <a:srgbClr val="0070C0"/>
                </a:solidFill>
                <a:latin typeface="Agency FB" pitchFamily="34" charset="0"/>
              </a:rPr>
              <a:t>Samb</a:t>
            </a:r>
            <a:r>
              <a:rPr lang="en-US" sz="4000" b="1" dirty="0" smtClean="0">
                <a:solidFill>
                  <a:srgbClr val="0070C0"/>
                </a:solidFill>
                <a:latin typeface="Agency FB" pitchFamily="34" charset="0"/>
              </a:rPr>
              <a:t>.)</a:t>
            </a:r>
            <a:endParaRPr lang="en-US" sz="4000" b="1" dirty="0">
              <a:solidFill>
                <a:srgbClr val="0070C0"/>
              </a:solidFill>
              <a:latin typeface="Agency FB" pitchFamily="34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3200400" y="3886200"/>
            <a:ext cx="2057400" cy="19050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LEWAT</a:t>
            </a:r>
            <a:endParaRPr lang="ms-MY" sz="3200" b="1" dirty="0"/>
          </a:p>
        </p:txBody>
      </p:sp>
      <p:sp>
        <p:nvSpPr>
          <p:cNvPr id="12" name="Right Arrow 11"/>
          <p:cNvSpPr/>
          <p:nvPr/>
        </p:nvSpPr>
        <p:spPr>
          <a:xfrm rot="3797052">
            <a:off x="3042257" y="3249661"/>
            <a:ext cx="609600" cy="533400"/>
          </a:xfrm>
          <a:prstGeom prst="rightArrow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/>
          </a:p>
        </p:txBody>
      </p:sp>
      <p:sp>
        <p:nvSpPr>
          <p:cNvPr id="13" name="Rounded Rectangle 12"/>
          <p:cNvSpPr/>
          <p:nvPr/>
        </p:nvSpPr>
        <p:spPr>
          <a:xfrm>
            <a:off x="990600" y="1981200"/>
            <a:ext cx="2743200" cy="13716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/>
              <a:t>Meninggalkan</a:t>
            </a:r>
            <a:r>
              <a:rPr lang="en-US" sz="2400" dirty="0" smtClean="0"/>
              <a:t> </a:t>
            </a:r>
            <a:r>
              <a:rPr lang="en-US" sz="2400" dirty="0" err="1" smtClean="0"/>
              <a:t>kerja</a:t>
            </a:r>
            <a:r>
              <a:rPr lang="en-US" sz="2400" dirty="0" smtClean="0"/>
              <a:t> </a:t>
            </a:r>
            <a:r>
              <a:rPr lang="en-US" sz="2400" dirty="0" err="1" smtClean="0"/>
              <a:t>sebelum</a:t>
            </a:r>
            <a:r>
              <a:rPr lang="en-US" sz="2400" dirty="0" smtClean="0"/>
              <a:t> </a:t>
            </a:r>
            <a:r>
              <a:rPr lang="en-US" sz="2400" dirty="0" err="1" smtClean="0"/>
              <a:t>tamat</a:t>
            </a:r>
            <a:r>
              <a:rPr lang="en-US" sz="2400" dirty="0" smtClean="0"/>
              <a:t> </a:t>
            </a:r>
            <a:r>
              <a:rPr lang="en-US" sz="2400" dirty="0" err="1" smtClean="0"/>
              <a:t>waktu</a:t>
            </a:r>
            <a:endParaRPr lang="ms-MY" sz="2400" dirty="0"/>
          </a:p>
        </p:txBody>
      </p:sp>
      <p:sp>
        <p:nvSpPr>
          <p:cNvPr id="14" name="Right Arrow 13"/>
          <p:cNvSpPr/>
          <p:nvPr/>
        </p:nvSpPr>
        <p:spPr>
          <a:xfrm rot="7243529">
            <a:off x="4880792" y="3255777"/>
            <a:ext cx="609600" cy="533400"/>
          </a:xfrm>
          <a:prstGeom prst="rightArrow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/>
          </a:p>
        </p:txBody>
      </p:sp>
      <p:sp>
        <p:nvSpPr>
          <p:cNvPr id="15" name="Rounded Rectangle 14"/>
          <p:cNvSpPr/>
          <p:nvPr/>
        </p:nvSpPr>
        <p:spPr>
          <a:xfrm>
            <a:off x="4953000" y="1981200"/>
            <a:ext cx="2743200" cy="13716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/>
              <a:t>Mengambil</a:t>
            </a:r>
            <a:r>
              <a:rPr lang="en-US" sz="2400" dirty="0" smtClean="0"/>
              <a:t> </a:t>
            </a:r>
            <a:r>
              <a:rPr lang="en-US" sz="2400" dirty="0" err="1" smtClean="0"/>
              <a:t>masa</a:t>
            </a:r>
            <a:r>
              <a:rPr lang="en-US" sz="2400" dirty="0" smtClean="0"/>
              <a:t> </a:t>
            </a:r>
            <a:r>
              <a:rPr lang="en-US" sz="2400" dirty="0" err="1" smtClean="0"/>
              <a:t>rehat</a:t>
            </a:r>
            <a:r>
              <a:rPr lang="en-US" sz="2400" dirty="0" smtClean="0"/>
              <a:t> </a:t>
            </a:r>
            <a:r>
              <a:rPr lang="en-US" sz="2400" dirty="0" err="1" smtClean="0"/>
              <a:t>makan</a:t>
            </a:r>
            <a:r>
              <a:rPr lang="en-US" sz="2400" dirty="0" smtClean="0"/>
              <a:t> </a:t>
            </a:r>
            <a:r>
              <a:rPr lang="en-US" sz="2400" dirty="0" err="1" smtClean="0"/>
              <a:t>melebihi</a:t>
            </a:r>
            <a:r>
              <a:rPr lang="en-US" sz="2400" dirty="0" smtClean="0"/>
              <a:t> </a:t>
            </a:r>
            <a:r>
              <a:rPr lang="en-US" sz="2400" dirty="0" err="1" smtClean="0"/>
              <a:t>masa</a:t>
            </a:r>
            <a:endParaRPr lang="ms-MY" sz="2400" dirty="0"/>
          </a:p>
        </p:txBody>
      </p:sp>
      <p:sp>
        <p:nvSpPr>
          <p:cNvPr id="16" name="Right Arrow 15"/>
          <p:cNvSpPr/>
          <p:nvPr/>
        </p:nvSpPr>
        <p:spPr>
          <a:xfrm rot="10800000">
            <a:off x="5334000" y="4267200"/>
            <a:ext cx="609600" cy="533400"/>
          </a:xfrm>
          <a:prstGeom prst="rightArrow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/>
          </a:p>
        </p:txBody>
      </p:sp>
      <p:sp>
        <p:nvSpPr>
          <p:cNvPr id="17" name="Rounded Rectangle 16"/>
          <p:cNvSpPr/>
          <p:nvPr/>
        </p:nvSpPr>
        <p:spPr>
          <a:xfrm>
            <a:off x="5867400" y="3657600"/>
            <a:ext cx="2590800" cy="17526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/>
              <a:t>Sampai</a:t>
            </a:r>
            <a:r>
              <a:rPr lang="en-US" sz="2400" dirty="0" smtClean="0"/>
              <a:t> </a:t>
            </a:r>
            <a:r>
              <a:rPr lang="en-US" sz="2400" dirty="0" err="1" smtClean="0"/>
              <a:t>bekerja</a:t>
            </a:r>
            <a:r>
              <a:rPr lang="en-US" sz="2400" dirty="0" smtClean="0"/>
              <a:t> </a:t>
            </a:r>
            <a:r>
              <a:rPr lang="en-US" sz="2400" dirty="0" err="1" smtClean="0"/>
              <a:t>melebihi</a:t>
            </a:r>
            <a:r>
              <a:rPr lang="en-US" sz="2400" dirty="0" smtClean="0"/>
              <a:t> / </a:t>
            </a:r>
            <a:r>
              <a:rPr lang="en-US" sz="2400" dirty="0" err="1" smtClean="0"/>
              <a:t>masa</a:t>
            </a:r>
            <a:r>
              <a:rPr lang="en-US" sz="2400" dirty="0" smtClean="0"/>
              <a:t> </a:t>
            </a:r>
            <a:r>
              <a:rPr lang="en-US" sz="2400" dirty="0" err="1" smtClean="0"/>
              <a:t>bermula</a:t>
            </a:r>
            <a:r>
              <a:rPr lang="en-US" sz="2400" dirty="0" smtClean="0"/>
              <a:t> </a:t>
            </a:r>
            <a:r>
              <a:rPr lang="en-US" sz="2400" dirty="0" err="1" smtClean="0"/>
              <a:t>jadual</a:t>
            </a:r>
            <a:r>
              <a:rPr lang="en-US" sz="2400" dirty="0" smtClean="0"/>
              <a:t> </a:t>
            </a:r>
            <a:r>
              <a:rPr lang="en-US" sz="2400" dirty="0" err="1" smtClean="0"/>
              <a:t>kerja</a:t>
            </a:r>
            <a:endParaRPr lang="ms-MY" sz="2400" dirty="0"/>
          </a:p>
        </p:txBody>
      </p:sp>
      <p:sp>
        <p:nvSpPr>
          <p:cNvPr id="18" name="Right Arrow 17"/>
          <p:cNvSpPr/>
          <p:nvPr/>
        </p:nvSpPr>
        <p:spPr>
          <a:xfrm rot="1688955">
            <a:off x="2604370" y="4074651"/>
            <a:ext cx="609600" cy="533400"/>
          </a:xfrm>
          <a:prstGeom prst="rightArrow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/>
          </a:p>
        </p:txBody>
      </p:sp>
      <p:sp>
        <p:nvSpPr>
          <p:cNvPr id="19" name="Rounded Rectangle 18"/>
          <p:cNvSpPr/>
          <p:nvPr/>
        </p:nvSpPr>
        <p:spPr>
          <a:xfrm>
            <a:off x="762000" y="3505200"/>
            <a:ext cx="1905000" cy="13716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/>
              <a:t>Gagal</a:t>
            </a:r>
            <a:r>
              <a:rPr lang="en-US" sz="2400" dirty="0" smtClean="0"/>
              <a:t> </a:t>
            </a:r>
            <a:r>
              <a:rPr lang="en-US" sz="2400" dirty="0" err="1" smtClean="0"/>
              <a:t>Melaporkan</a:t>
            </a:r>
            <a:r>
              <a:rPr lang="en-US" sz="2400" dirty="0" smtClean="0"/>
              <a:t> </a:t>
            </a:r>
            <a:r>
              <a:rPr lang="en-US" sz="2400" dirty="0" err="1" smtClean="0"/>
              <a:t>diri</a:t>
            </a:r>
            <a:endParaRPr lang="ms-MY" sz="2400" dirty="0"/>
          </a:p>
        </p:txBody>
      </p:sp>
      <p:sp>
        <p:nvSpPr>
          <p:cNvPr id="20" name="Rectangle 19"/>
          <p:cNvSpPr/>
          <p:nvPr/>
        </p:nvSpPr>
        <p:spPr>
          <a:xfrm>
            <a:off x="2362200" y="6248400"/>
            <a:ext cx="4800600" cy="381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chemeClr val="tx1"/>
                </a:solidFill>
              </a:rPr>
              <a:t>NOSS/JPK/KSM/JULAI 2017</a:t>
            </a:r>
            <a:endParaRPr lang="en-US" sz="1000" dirty="0" smtClean="0">
              <a:solidFill>
                <a:schemeClr val="tx1"/>
              </a:solidFill>
            </a:endParaRPr>
          </a:p>
          <a:p>
            <a:pPr algn="ctr"/>
            <a:r>
              <a:rPr lang="en-US" sz="1000" dirty="0" smtClean="0">
                <a:solidFill>
                  <a:schemeClr val="tx1"/>
                </a:solidFill>
              </a:rPr>
              <a:t>GCA02(CA02)</a:t>
            </a:r>
            <a:endParaRPr lang="ms-MY" sz="105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aper-note-with-clipper.jp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04800" y="1143001"/>
            <a:ext cx="8382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indent="-914400" algn="ctr"/>
            <a:r>
              <a:rPr lang="en-US" sz="4000" b="1" dirty="0" smtClean="0">
                <a:solidFill>
                  <a:srgbClr val="0070C0"/>
                </a:solidFill>
                <a:latin typeface="Agency FB" pitchFamily="34" charset="0"/>
              </a:rPr>
              <a:t>4. </a:t>
            </a:r>
            <a:r>
              <a:rPr lang="en-US" sz="4000" b="1" dirty="0" smtClean="0">
                <a:solidFill>
                  <a:srgbClr val="0070C0"/>
                </a:solidFill>
                <a:latin typeface="Agency FB" pitchFamily="34" charset="0"/>
              </a:rPr>
              <a:t>PROFESIONALISME (</a:t>
            </a:r>
            <a:r>
              <a:rPr lang="en-US" sz="4000" b="1" dirty="0" err="1" smtClean="0">
                <a:solidFill>
                  <a:srgbClr val="0070C0"/>
                </a:solidFill>
                <a:latin typeface="Agency FB" pitchFamily="34" charset="0"/>
              </a:rPr>
              <a:t>Samb</a:t>
            </a:r>
            <a:r>
              <a:rPr lang="en-US" sz="4000" b="1" dirty="0" smtClean="0">
                <a:solidFill>
                  <a:srgbClr val="0070C0"/>
                </a:solidFill>
                <a:latin typeface="Agency FB" pitchFamily="34" charset="0"/>
              </a:rPr>
              <a:t>.)</a:t>
            </a:r>
            <a:endParaRPr lang="en-US" sz="4000" b="1" dirty="0">
              <a:solidFill>
                <a:srgbClr val="0070C0"/>
              </a:solidFill>
              <a:latin typeface="Agency FB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85800" y="1828800"/>
            <a:ext cx="78486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Perakam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waktu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kegagalan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merakamkan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masuk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/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keluar</a:t>
            </a:r>
            <a:endParaRPr lang="en-US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28650" indent="-457200" algn="just">
              <a:buFont typeface="Wingdings" panose="05000000000000000000" pitchFamily="2" charset="2"/>
              <a:buChar char="q"/>
            </a:pP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Gagal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mengetip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waktu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masuk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/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keluar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pada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awal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/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akhir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peralihan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kerja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28650" indent="-457200" algn="just">
              <a:buFont typeface="Wingdings" panose="05000000000000000000" pitchFamily="2" charset="2"/>
              <a:buChar char="q"/>
            </a:pP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Gagal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mengetip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waktu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masuk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/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keluar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mengikut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diperuntukan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waktu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makan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28650" indent="-457200" algn="just">
              <a:buFont typeface="Wingdings" panose="05000000000000000000" pitchFamily="2" charset="2"/>
              <a:buChar char="q"/>
            </a:pP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Kegagalan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mengetip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waktu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mula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/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keluar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kerja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tepat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28650" indent="-457200" algn="just">
              <a:buFont typeface="Wingdings" panose="05000000000000000000" pitchFamily="2" charset="2"/>
              <a:buChar char="q"/>
            </a:pP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Mengetip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waktu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masuk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/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keluar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awal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lewat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mengikut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giliran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kerja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ditetapkan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tanpa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kelulusan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terlebih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dahulu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362200" y="6248400"/>
            <a:ext cx="4800600" cy="381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chemeClr val="tx1"/>
                </a:solidFill>
              </a:rPr>
              <a:t>NOSS/JPK/KSM/JULAI 2017</a:t>
            </a:r>
            <a:endParaRPr lang="en-US" sz="1000" dirty="0" smtClean="0">
              <a:solidFill>
                <a:schemeClr val="tx1"/>
              </a:solidFill>
            </a:endParaRPr>
          </a:p>
          <a:p>
            <a:pPr algn="ctr"/>
            <a:r>
              <a:rPr lang="en-US" sz="1000" dirty="0" smtClean="0">
                <a:solidFill>
                  <a:schemeClr val="tx1"/>
                </a:solidFill>
              </a:rPr>
              <a:t>GCA02(CA02)</a:t>
            </a:r>
            <a:endParaRPr lang="ms-MY" sz="105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aper-note-with-clipper.jp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304800" y="1143001"/>
            <a:ext cx="8382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indent="-914400" algn="ctr"/>
            <a:r>
              <a:rPr lang="en-US" sz="4000" b="1" dirty="0" smtClean="0">
                <a:solidFill>
                  <a:srgbClr val="0070C0"/>
                </a:solidFill>
                <a:latin typeface="Agency FB" pitchFamily="34" charset="0"/>
              </a:rPr>
              <a:t>4. </a:t>
            </a:r>
            <a:r>
              <a:rPr lang="en-US" sz="4000" b="1" dirty="0" smtClean="0">
                <a:solidFill>
                  <a:srgbClr val="0070C0"/>
                </a:solidFill>
                <a:latin typeface="Agency FB" pitchFamily="34" charset="0"/>
              </a:rPr>
              <a:t>PROFESIONALISME (</a:t>
            </a:r>
            <a:r>
              <a:rPr lang="en-US" sz="4000" b="1" dirty="0" err="1" smtClean="0">
                <a:solidFill>
                  <a:srgbClr val="0070C0"/>
                </a:solidFill>
                <a:latin typeface="Agency FB" pitchFamily="34" charset="0"/>
              </a:rPr>
              <a:t>Samb</a:t>
            </a:r>
            <a:r>
              <a:rPr lang="en-US" sz="4000" b="1" dirty="0" smtClean="0">
                <a:solidFill>
                  <a:srgbClr val="0070C0"/>
                </a:solidFill>
                <a:latin typeface="Agency FB" pitchFamily="34" charset="0"/>
              </a:rPr>
              <a:t>.)</a:t>
            </a:r>
            <a:endParaRPr lang="en-US" sz="4000" b="1" dirty="0">
              <a:solidFill>
                <a:srgbClr val="0070C0"/>
              </a:solidFill>
              <a:latin typeface="Agency FB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85800" y="2209800"/>
            <a:ext cx="78486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Jabatan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Prosedur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Pemberitahuan</a:t>
            </a:r>
            <a:endParaRPr lang="en-US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95250" algn="just">
              <a:buFont typeface="Wingdings" panose="05000000000000000000" pitchFamily="2" charset="2"/>
              <a:buChar char="q"/>
              <a:tabLst>
                <a:tab pos="628650" algn="l"/>
              </a:tabLst>
            </a:pP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Mematuhi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prosedur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pemberitahuan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		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jabatan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jika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pekerja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: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28650" algn="just">
              <a:buFont typeface="Wingdings" panose="05000000000000000000" pitchFamily="2" charset="2"/>
              <a:buChar char="ü"/>
              <a:tabLst>
                <a:tab pos="628650" algn="l"/>
              </a:tabLst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Lewat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datang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kerja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28650" algn="just">
              <a:buFont typeface="Wingdings" panose="05000000000000000000" pitchFamily="2" charset="2"/>
              <a:buChar char="ü"/>
              <a:tabLst>
                <a:tab pos="628650" algn="l"/>
              </a:tabLst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hadir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28650" algn="just">
              <a:buFont typeface="Wingdings" panose="05000000000000000000" pitchFamily="2" charset="2"/>
              <a:buChar char="ü"/>
              <a:tabLst>
                <a:tab pos="628650" algn="l"/>
              </a:tabLst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Meminta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pelepasan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362200" y="6248400"/>
            <a:ext cx="4800600" cy="381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chemeClr val="tx1"/>
                </a:solidFill>
              </a:rPr>
              <a:t>NOSS/JPK/KSM/JULAI 2017</a:t>
            </a:r>
            <a:endParaRPr lang="en-US" sz="1000" dirty="0" smtClean="0">
              <a:solidFill>
                <a:schemeClr val="tx1"/>
              </a:solidFill>
            </a:endParaRPr>
          </a:p>
          <a:p>
            <a:pPr algn="ctr"/>
            <a:r>
              <a:rPr lang="en-US" sz="1000" dirty="0" smtClean="0">
                <a:solidFill>
                  <a:schemeClr val="tx1"/>
                </a:solidFill>
              </a:rPr>
              <a:t>GCA02(CA02)</a:t>
            </a:r>
            <a:endParaRPr lang="ms-MY" sz="105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aper-note-with-clipper.jp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04800" y="1143001"/>
            <a:ext cx="8382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indent="-914400" algn="ctr"/>
            <a:r>
              <a:rPr lang="en-US" sz="4000" b="1" dirty="0" smtClean="0">
                <a:solidFill>
                  <a:srgbClr val="0070C0"/>
                </a:solidFill>
                <a:latin typeface="Agency FB" pitchFamily="34" charset="0"/>
              </a:rPr>
              <a:t>5. TINDAKAN TATATERTIB</a:t>
            </a:r>
            <a:endParaRPr lang="en-US" sz="4000" b="1" dirty="0">
              <a:solidFill>
                <a:srgbClr val="0070C0"/>
              </a:solidFill>
              <a:latin typeface="Agency FB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85800" y="1905000"/>
            <a:ext cx="78486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Tindakan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tatatertib</a:t>
            </a:r>
            <a:endParaRPr lang="en-US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95350" indent="-628650" algn="just">
              <a:buFont typeface="Wingdings" panose="05000000000000000000" pitchFamily="2" charset="2"/>
              <a:buChar char="q"/>
              <a:tabLst>
                <a:tab pos="628650" algn="l"/>
              </a:tabLst>
            </a:pP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Sebarang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kejadian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akan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dokumenkan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sebagai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hadir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terlambat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mengetip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waktu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masuk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/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keluar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95350" indent="-628650" algn="just">
              <a:buFont typeface="Wingdings" panose="05000000000000000000" pitchFamily="2" charset="2"/>
              <a:buChar char="q"/>
              <a:tabLst>
                <a:tab pos="628650" algn="l"/>
              </a:tabLst>
            </a:pP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hadir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kerja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merujuk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kepada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kegagalan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berada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tempat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kerja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kejadian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tersebut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boleh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berturut-turut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apabila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seorang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pekerja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mengambil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cuti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rehat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atas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sebab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sama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362200" y="6248400"/>
            <a:ext cx="4800600" cy="381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chemeClr val="tx1"/>
                </a:solidFill>
              </a:rPr>
              <a:t>NOSS/JPK/KSM/JULAI 2017</a:t>
            </a:r>
            <a:endParaRPr lang="en-US" sz="1000" dirty="0" smtClean="0">
              <a:solidFill>
                <a:schemeClr val="tx1"/>
              </a:solidFill>
            </a:endParaRPr>
          </a:p>
          <a:p>
            <a:pPr algn="ctr"/>
            <a:r>
              <a:rPr lang="en-US" sz="1000" dirty="0" smtClean="0">
                <a:solidFill>
                  <a:schemeClr val="tx1"/>
                </a:solidFill>
              </a:rPr>
              <a:t>GCA02(CA02)</a:t>
            </a:r>
            <a:endParaRPr lang="ms-MY" sz="105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aper-note-with-clipper.jp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04800" y="1143001"/>
            <a:ext cx="8382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indent="-914400" algn="ctr"/>
            <a:r>
              <a:rPr lang="en-US" sz="4000" b="1" dirty="0" smtClean="0">
                <a:solidFill>
                  <a:srgbClr val="0070C0"/>
                </a:solidFill>
                <a:latin typeface="Agency FB" pitchFamily="34" charset="0"/>
              </a:rPr>
              <a:t>5. TINDAKAN TATATERTIB (</a:t>
            </a:r>
            <a:r>
              <a:rPr lang="en-US" sz="4000" b="1" dirty="0" err="1" smtClean="0">
                <a:solidFill>
                  <a:srgbClr val="0070C0"/>
                </a:solidFill>
                <a:latin typeface="Agency FB" pitchFamily="34" charset="0"/>
              </a:rPr>
              <a:t>samb</a:t>
            </a:r>
            <a:r>
              <a:rPr lang="en-US" sz="4000" b="1" dirty="0" smtClean="0">
                <a:solidFill>
                  <a:srgbClr val="0070C0"/>
                </a:solidFill>
                <a:latin typeface="Agency FB" pitchFamily="34" charset="0"/>
              </a:rPr>
              <a:t>.)</a:t>
            </a:r>
            <a:endParaRPr lang="en-US" sz="4000" b="1" dirty="0">
              <a:solidFill>
                <a:srgbClr val="0070C0"/>
              </a:solidFill>
              <a:latin typeface="Agency FB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85800" y="1905000"/>
            <a:ext cx="7848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Contoh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Tindakan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Disiplin</a:t>
            </a:r>
            <a:endParaRPr lang="en-US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7800" y="2438400"/>
            <a:ext cx="6248400" cy="3756478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2362200" y="6248400"/>
            <a:ext cx="4800600" cy="381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chemeClr val="tx1"/>
                </a:solidFill>
              </a:rPr>
              <a:t>NOSS/JPK/KSM/JULAI 2017</a:t>
            </a:r>
            <a:endParaRPr lang="en-US" sz="1000" dirty="0" smtClean="0">
              <a:solidFill>
                <a:schemeClr val="tx1"/>
              </a:solidFill>
            </a:endParaRPr>
          </a:p>
          <a:p>
            <a:pPr algn="ctr"/>
            <a:r>
              <a:rPr lang="en-US" sz="1000" dirty="0" smtClean="0">
                <a:solidFill>
                  <a:schemeClr val="tx1"/>
                </a:solidFill>
              </a:rPr>
              <a:t>GCA02(CA02)</a:t>
            </a:r>
            <a:endParaRPr lang="ms-MY" sz="105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aper-note-with-clipper.jp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04800" y="1143001"/>
            <a:ext cx="8382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indent="-914400" algn="ctr"/>
            <a:r>
              <a:rPr lang="en-US" sz="4000" b="1" dirty="0" smtClean="0">
                <a:solidFill>
                  <a:srgbClr val="0070C0"/>
                </a:solidFill>
                <a:latin typeface="Agency FB" pitchFamily="34" charset="0"/>
              </a:rPr>
              <a:t>6. RASA KEPUNYAAN</a:t>
            </a:r>
            <a:endParaRPr lang="en-US" sz="4000" b="1" dirty="0">
              <a:solidFill>
                <a:srgbClr val="0070C0"/>
              </a:solidFill>
              <a:latin typeface="Agency FB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85800" y="2209800"/>
            <a:ext cx="78486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Rasa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Kepunyaan</a:t>
            </a:r>
            <a:endParaRPr lang="en-US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95350" indent="-628650" algn="just">
              <a:buFont typeface="Wingdings" panose="05000000000000000000" pitchFamily="2" charset="2"/>
              <a:buChar char="q"/>
              <a:tabLst>
                <a:tab pos="628650" algn="l"/>
              </a:tabLst>
            </a:pP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persekitaran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korporat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moden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dihabiskan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satu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syarikat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telah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dipendekkan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secara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drastik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menjadi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semakin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penting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memupuk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semangat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cinta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kepada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kalangan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pekerja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95350" indent="-628650" algn="just">
              <a:buFont typeface="Wingdings" panose="05000000000000000000" pitchFamily="2" charset="2"/>
              <a:buChar char="q"/>
              <a:tabLst>
                <a:tab pos="628650" algn="l"/>
              </a:tabLst>
            </a:pP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Kompromi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kesilapan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bahagian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sangat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penting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membina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rasa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sayang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kepada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kalangan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pekerja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362200" y="6248400"/>
            <a:ext cx="4800600" cy="381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chemeClr val="tx1"/>
                </a:solidFill>
              </a:rPr>
              <a:t>NOSS/JPK/KSM/JULAI 2017</a:t>
            </a:r>
            <a:endParaRPr lang="en-US" sz="1000" dirty="0" smtClean="0">
              <a:solidFill>
                <a:schemeClr val="tx1"/>
              </a:solidFill>
            </a:endParaRPr>
          </a:p>
          <a:p>
            <a:pPr algn="ctr"/>
            <a:r>
              <a:rPr lang="en-US" sz="1000" dirty="0" smtClean="0">
                <a:solidFill>
                  <a:schemeClr val="tx1"/>
                </a:solidFill>
              </a:rPr>
              <a:t>GCA02(CA02)</a:t>
            </a:r>
            <a:endParaRPr lang="ms-MY" sz="105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aper-note-with-clipper.jp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04800" y="1143001"/>
            <a:ext cx="8382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indent="-914400" algn="ctr"/>
            <a:r>
              <a:rPr lang="en-US" sz="4000" b="1" dirty="0" smtClean="0">
                <a:solidFill>
                  <a:srgbClr val="0070C0"/>
                </a:solidFill>
                <a:latin typeface="Agency FB" pitchFamily="34" charset="0"/>
              </a:rPr>
              <a:t>6. RASA KEPUNYAAN (</a:t>
            </a:r>
            <a:r>
              <a:rPr lang="en-US" sz="4000" b="1" dirty="0" err="1" smtClean="0">
                <a:solidFill>
                  <a:srgbClr val="0070C0"/>
                </a:solidFill>
                <a:latin typeface="Agency FB" pitchFamily="34" charset="0"/>
              </a:rPr>
              <a:t>samb</a:t>
            </a:r>
            <a:r>
              <a:rPr lang="en-US" sz="4000" b="1" dirty="0" smtClean="0">
                <a:solidFill>
                  <a:srgbClr val="0070C0"/>
                </a:solidFill>
                <a:latin typeface="Agency FB" pitchFamily="34" charset="0"/>
              </a:rPr>
              <a:t>.)</a:t>
            </a:r>
            <a:endParaRPr lang="en-US" sz="4000" b="1" dirty="0">
              <a:solidFill>
                <a:srgbClr val="0070C0"/>
              </a:solidFill>
              <a:latin typeface="Agency FB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85800" y="2209800"/>
            <a:ext cx="78486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just">
              <a:buFont typeface="+mj-lt"/>
              <a:buAutoNum type="romanUcPeriod"/>
            </a:pP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Biar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pekerja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bersuara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Pekerja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berasa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seperti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sebahagian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daripada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keseluruhan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apabila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mereka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boleh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menyumbang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idea.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 algn="just">
              <a:buFont typeface="+mj-lt"/>
              <a:buAutoNum type="romanUcPeriod"/>
            </a:pP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Mengesahkan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hala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tuju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sebenar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Tunjuk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kepada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pekerja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‘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gambaran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besar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’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Kongsi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berita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baik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juga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berita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buruk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 algn="just">
              <a:buFont typeface="+mj-lt"/>
              <a:buAutoNum type="romanUcPeriod"/>
            </a:pP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Jelaskan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manfaat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melangkaui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kewangan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Pekerja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perlu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melihat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manfaat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jangka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panjang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bukan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hanya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kewangan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 algn="just">
              <a:buFont typeface="+mj-lt"/>
              <a:buAutoNum type="romanUcPeriod"/>
            </a:pP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Tunjukkan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Hormat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Tiada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dorongan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lain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sebaik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melayani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seseorang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baik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menghormati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mereka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penting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mengamalkan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kesamarataan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kepelbgaian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merentas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seluruh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362200" y="6248400"/>
            <a:ext cx="4800600" cy="381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chemeClr val="tx1"/>
                </a:solidFill>
              </a:rPr>
              <a:t>NOSS/JPK/KSM/JULAI 2017</a:t>
            </a:r>
            <a:endParaRPr lang="en-US" sz="1000" dirty="0" smtClean="0">
              <a:solidFill>
                <a:schemeClr val="tx1"/>
              </a:solidFill>
            </a:endParaRPr>
          </a:p>
          <a:p>
            <a:pPr algn="ctr"/>
            <a:r>
              <a:rPr lang="en-US" sz="1000" dirty="0" smtClean="0">
                <a:solidFill>
                  <a:schemeClr val="tx1"/>
                </a:solidFill>
              </a:rPr>
              <a:t>GCA02(CA02)</a:t>
            </a:r>
            <a:endParaRPr lang="ms-MY" sz="105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aper-note-with-clipper.jp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81000" y="1166843"/>
            <a:ext cx="838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br>
              <a:rPr lang="ms-MY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04800" y="1143001"/>
            <a:ext cx="8382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indent="-914400" algn="ctr"/>
            <a:r>
              <a:rPr lang="en-US" sz="4000" b="1" dirty="0" smtClean="0">
                <a:solidFill>
                  <a:srgbClr val="0070C0"/>
                </a:solidFill>
                <a:latin typeface="Agency FB" pitchFamily="34" charset="0"/>
              </a:rPr>
              <a:t>7. </a:t>
            </a:r>
            <a:r>
              <a:rPr lang="en-US" sz="4000" b="1" dirty="0" smtClean="0">
                <a:solidFill>
                  <a:srgbClr val="0070C0"/>
                </a:solidFill>
                <a:latin typeface="Agency FB" pitchFamily="34" charset="0"/>
              </a:rPr>
              <a:t>ANGKA PETUNJUK PEKERJAAN</a:t>
            </a:r>
            <a:endParaRPr lang="en-US" sz="4000" b="1" dirty="0">
              <a:solidFill>
                <a:srgbClr val="0070C0"/>
              </a:solidFill>
              <a:latin typeface="Agency FB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09600" y="1981200"/>
            <a:ext cx="80010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Kompetensi</a:t>
            </a:r>
            <a:endParaRPr lang="en-US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just"/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ms-MY" sz="3200" dirty="0" smtClean="0"/>
              <a:t>Kompetensi </a:t>
            </a:r>
            <a:r>
              <a:rPr lang="ms-MY" sz="3200" dirty="0" smtClean="0"/>
              <a:t>adalah tingkah laku yang boleh </a:t>
            </a:r>
            <a:r>
              <a:rPr lang="ms-MY" sz="3200" dirty="0" smtClean="0"/>
              <a:t>diperhatikan yang </a:t>
            </a:r>
            <a:r>
              <a:rPr lang="ms-MY" sz="3200" dirty="0" smtClean="0"/>
              <a:t>merangkumi pengetahuan, kemahiran dan ciri‐ciri peribadi yang membezakan tahap prestasi dalam persekitaran </a:t>
            </a:r>
            <a:r>
              <a:rPr lang="ms-MY" sz="3200" dirty="0" smtClean="0"/>
              <a:t>kerja.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72200" y="4419600"/>
            <a:ext cx="2743200" cy="2087562"/>
          </a:xfrm>
          <a:prstGeom prst="rect">
            <a:avLst/>
          </a:prstGeom>
          <a:noFill/>
        </p:spPr>
      </p:pic>
      <p:sp>
        <p:nvSpPr>
          <p:cNvPr id="9" name="Rectangle 8"/>
          <p:cNvSpPr/>
          <p:nvPr/>
        </p:nvSpPr>
        <p:spPr>
          <a:xfrm>
            <a:off x="2362200" y="6248400"/>
            <a:ext cx="4800600" cy="381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chemeClr val="tx1"/>
                </a:solidFill>
              </a:rPr>
              <a:t>NOSS/JPK/KSM/JULAI 2017</a:t>
            </a:r>
            <a:endParaRPr lang="en-US" sz="1000" dirty="0" smtClean="0">
              <a:solidFill>
                <a:schemeClr val="tx1"/>
              </a:solidFill>
            </a:endParaRPr>
          </a:p>
          <a:p>
            <a:pPr algn="ctr"/>
            <a:r>
              <a:rPr lang="en-US" sz="1000" dirty="0" smtClean="0">
                <a:solidFill>
                  <a:schemeClr val="tx1"/>
                </a:solidFill>
              </a:rPr>
              <a:t>GCA02(CA02)</a:t>
            </a:r>
            <a:endParaRPr lang="ms-MY" sz="105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aper-note-with-clipper.jp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33400" y="1066800"/>
            <a:ext cx="8382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ms-MY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br>
              <a:rPr lang="ms-MY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4800" y="1143001"/>
            <a:ext cx="8382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indent="-914400" algn="ctr"/>
            <a:r>
              <a:rPr lang="en-US" sz="4000" b="1" dirty="0" smtClean="0">
                <a:solidFill>
                  <a:srgbClr val="0070C0"/>
                </a:solidFill>
                <a:latin typeface="Agency FB" pitchFamily="34" charset="0"/>
              </a:rPr>
              <a:t>7.1 </a:t>
            </a:r>
            <a:r>
              <a:rPr lang="en-US" sz="4000" b="1" dirty="0" smtClean="0">
                <a:solidFill>
                  <a:srgbClr val="0070C0"/>
                </a:solidFill>
                <a:latin typeface="Agency FB" pitchFamily="34" charset="0"/>
              </a:rPr>
              <a:t>ANGKA PETUNJUK PRESTASI</a:t>
            </a:r>
            <a:endParaRPr lang="en-US" sz="4000" b="1" dirty="0">
              <a:solidFill>
                <a:srgbClr val="0070C0"/>
              </a:solidFill>
              <a:latin typeface="Agency FB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85800" y="2057400"/>
            <a:ext cx="784860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Kecekapan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dikenal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pasti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sebagai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asas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bagi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setiap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kerja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tempat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kerja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: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just"/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285750" algn="just">
              <a:buFont typeface="+mj-lt"/>
              <a:buAutoNum type="arabicPeriod"/>
            </a:pP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Kompetensi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Tambahan</a:t>
            </a:r>
            <a:endParaRPr lang="en-US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285750" algn="just"/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ompetensi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tambahan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pilihan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285750" algn="just"/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mungkin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diperlukan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banyak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jabatan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bagaimanapun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kompetensi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bukan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dihapuskan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33400" indent="-361950" algn="just"/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2.	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Petunjuk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Prestasi</a:t>
            </a:r>
            <a:endParaRPr lang="en-US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33400" indent="-361950" algn="just"/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Menjadi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tanggungjawab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penyelia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mengenal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pasti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petunjuk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prestasi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sesuai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kepada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pekerjanya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mengubah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suai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mereka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petunjuk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baru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diperlukan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menangani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semua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petunjuk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285750" algn="just">
              <a:buFont typeface="+mj-lt"/>
              <a:buAutoNum type="arabicPeriod"/>
            </a:pP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362200" y="6248400"/>
            <a:ext cx="4800600" cy="381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chemeClr val="tx1"/>
                </a:solidFill>
              </a:rPr>
              <a:t>NOSS/JPK/KSM/JULAI 2017</a:t>
            </a:r>
            <a:endParaRPr lang="en-US" sz="1000" dirty="0" smtClean="0">
              <a:solidFill>
                <a:schemeClr val="tx1"/>
              </a:solidFill>
            </a:endParaRPr>
          </a:p>
          <a:p>
            <a:pPr algn="ctr"/>
            <a:r>
              <a:rPr lang="en-US" sz="1000" dirty="0" smtClean="0">
                <a:solidFill>
                  <a:schemeClr val="tx1"/>
                </a:solidFill>
              </a:rPr>
              <a:t>GCA02(CA02)</a:t>
            </a:r>
            <a:endParaRPr lang="ms-MY" sz="105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aper-note-with-clipper.jp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04800" y="1219200"/>
            <a:ext cx="8382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indent="-914400" algn="ctr"/>
            <a:r>
              <a:rPr lang="en-US" sz="4000" b="1" dirty="0" smtClean="0">
                <a:solidFill>
                  <a:srgbClr val="0070C0"/>
                </a:solidFill>
                <a:latin typeface="Agency FB" pitchFamily="34" charset="0"/>
              </a:rPr>
              <a:t>7.1 </a:t>
            </a:r>
            <a:r>
              <a:rPr lang="en-US" sz="4000" b="1" dirty="0" smtClean="0">
                <a:solidFill>
                  <a:srgbClr val="0070C0"/>
                </a:solidFill>
                <a:latin typeface="Agency FB" pitchFamily="34" charset="0"/>
              </a:rPr>
              <a:t>ANGKA PETUNJUK PRESTASI (</a:t>
            </a:r>
            <a:r>
              <a:rPr lang="en-US" sz="4000" b="1" dirty="0" err="1" smtClean="0">
                <a:solidFill>
                  <a:srgbClr val="0070C0"/>
                </a:solidFill>
                <a:latin typeface="Agency FB" pitchFamily="34" charset="0"/>
              </a:rPr>
              <a:t>samb</a:t>
            </a:r>
            <a:r>
              <a:rPr lang="en-US" sz="4000" b="1" dirty="0" smtClean="0">
                <a:solidFill>
                  <a:srgbClr val="0070C0"/>
                </a:solidFill>
                <a:latin typeface="Agency FB" pitchFamily="34" charset="0"/>
              </a:rPr>
              <a:t>.)</a:t>
            </a:r>
            <a:endParaRPr lang="en-US" sz="4000" b="1" dirty="0">
              <a:solidFill>
                <a:srgbClr val="0070C0"/>
              </a:solidFill>
              <a:latin typeface="Agency FB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85800" y="1905000"/>
            <a:ext cx="78486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Kelas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Kompetensi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just"/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285750" algn="just">
              <a:buFont typeface="Wingdings" panose="05000000000000000000" pitchFamily="2" charset="2"/>
              <a:buChar char="ü"/>
            </a:pP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struktur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pengurusan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terdapat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pelbagai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kelas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kompetensi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285750" algn="just">
              <a:buFont typeface="Wingdings" panose="05000000000000000000" pitchFamily="2" charset="2"/>
              <a:buChar char="ü"/>
            </a:pP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Hanya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satu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gred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sahaja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terpakai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bagi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semua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jawatan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kakitangan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sokongan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Satu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lagi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terhad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kepada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kakitangan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berada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kategori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pengurusan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/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penyeliaan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/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berperanan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kepimpinan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285750" algn="just">
              <a:buFont typeface="Wingdings" panose="05000000000000000000" pitchFamily="2" charset="2"/>
              <a:buChar char="ü"/>
            </a:pP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Penyelia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boleh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menentukan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sama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seksyen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terpakai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kepada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pekerja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berdasarkan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tanggungjawab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mereka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362200" y="6248400"/>
            <a:ext cx="4800600" cy="381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chemeClr val="tx1"/>
                </a:solidFill>
              </a:rPr>
              <a:t>NOSS/JPK/KSM/JULAI 2017</a:t>
            </a:r>
            <a:endParaRPr lang="en-US" sz="1000" dirty="0" smtClean="0">
              <a:solidFill>
                <a:schemeClr val="tx1"/>
              </a:solidFill>
            </a:endParaRPr>
          </a:p>
          <a:p>
            <a:pPr algn="ctr"/>
            <a:r>
              <a:rPr lang="en-US" sz="1000" dirty="0" smtClean="0">
                <a:solidFill>
                  <a:schemeClr val="tx1"/>
                </a:solidFill>
              </a:rPr>
              <a:t>GCA02(CA02)</a:t>
            </a:r>
            <a:endParaRPr lang="ms-MY" sz="105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aper-note-with-clipper.jp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0" y="228600"/>
            <a:ext cx="9144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57200" y="1143000"/>
            <a:ext cx="8229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0070C0"/>
                </a:solidFill>
                <a:latin typeface="Agency FB" pitchFamily="34" charset="0"/>
              </a:rPr>
              <a:t>ISI KANDUNGAN</a:t>
            </a:r>
            <a:endParaRPr lang="en-US" sz="4800" b="1" dirty="0">
              <a:solidFill>
                <a:srgbClr val="0070C0"/>
              </a:solidFill>
              <a:latin typeface="Agency FB" pitchFamily="34" charset="0"/>
            </a:endParaRPr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609600" y="1744356"/>
            <a:ext cx="8001000" cy="517064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</a:pP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TUJUAN</a:t>
            </a:r>
            <a:endParaRPr lang="en-US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</a:pP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PENGENALAN</a:t>
            </a:r>
            <a:endParaRPr lang="en-US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28575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</a:pP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TUGASAN DI TEMPAT KERJA</a:t>
            </a:r>
            <a:endParaRPr lang="en-US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95350" marR="0" lvl="0" indent="-53340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</a:pP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FAKTA-FAKTA YANG MEMPAMERKAN KERJA BERETIKA TINGGI.</a:t>
            </a:r>
            <a:endParaRPr lang="en-US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95350" marR="0" lvl="0" indent="-53340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</a:pP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KEBAIKAN MENEPATI MASA DI TEMPAT KERJA</a:t>
            </a:r>
            <a:endParaRPr lang="en-US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95350" marR="0" lvl="0" indent="-53340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</a:pP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PROFESIONALISME</a:t>
            </a:r>
            <a:endParaRPr lang="en-US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95350" marR="0" lvl="0" indent="-53340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</a:pP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TINDAKAN TATATERTIB</a:t>
            </a:r>
            <a:endParaRPr lang="en-US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95350" marR="0" lvl="0" indent="-53340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</a:pP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RASA KEPUNYAAN</a:t>
            </a:r>
            <a:endParaRPr lang="en-US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95350" marR="0" lvl="0" indent="-53340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</a:pP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ANGKA PETUNJUK PRESTASI</a:t>
            </a:r>
            <a:endParaRPr lang="ms-MY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endParaRPr kumimoji="0" lang="ms-MY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362200" y="6477000"/>
            <a:ext cx="4800600" cy="381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chemeClr val="tx1"/>
                </a:solidFill>
              </a:rPr>
              <a:t>NOSS/JPK/KSM/JULAI 2017</a:t>
            </a:r>
            <a:endParaRPr lang="en-US" sz="1000" dirty="0" smtClean="0">
              <a:solidFill>
                <a:schemeClr val="tx1"/>
              </a:solidFill>
            </a:endParaRPr>
          </a:p>
          <a:p>
            <a:pPr algn="ctr"/>
            <a:r>
              <a:rPr lang="en-US" sz="1000" dirty="0" smtClean="0">
                <a:solidFill>
                  <a:schemeClr val="tx1"/>
                </a:solidFill>
              </a:rPr>
              <a:t>GCA02(CA02)</a:t>
            </a:r>
            <a:endParaRPr lang="ms-MY" sz="105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aper-note-with-clipper.jp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62000" y="1981200"/>
            <a:ext cx="784860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4400" dirty="0" smtClean="0"/>
          </a:p>
          <a:p>
            <a:pPr algn="ctr"/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SOALAN???</a:t>
            </a:r>
            <a:endParaRPr lang="en-US" sz="4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4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TERIMA KASIH !!!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362200" y="6248400"/>
            <a:ext cx="4800600" cy="381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chemeClr val="tx1"/>
                </a:solidFill>
              </a:rPr>
              <a:t>NOSS/JPK/KSM/JULAI 2017</a:t>
            </a:r>
            <a:endParaRPr lang="en-US" sz="1000" dirty="0" smtClean="0">
              <a:solidFill>
                <a:schemeClr val="tx1"/>
              </a:solidFill>
            </a:endParaRPr>
          </a:p>
          <a:p>
            <a:pPr algn="ctr"/>
            <a:r>
              <a:rPr lang="en-US" sz="1000" dirty="0" smtClean="0">
                <a:solidFill>
                  <a:schemeClr val="tx1"/>
                </a:solidFill>
              </a:rPr>
              <a:t>GCA02(CA02)</a:t>
            </a:r>
            <a:endParaRPr lang="ms-MY" sz="105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aper-note-with-clipper.jp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04800" y="1302603"/>
            <a:ext cx="838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0070C0"/>
                </a:solidFill>
                <a:latin typeface="Agency FB" pitchFamily="34" charset="0"/>
              </a:rPr>
              <a:t>TUJUAN</a:t>
            </a:r>
            <a:endParaRPr lang="en-US" sz="4800" b="1" dirty="0">
              <a:solidFill>
                <a:srgbClr val="0070C0"/>
              </a:solidFill>
              <a:latin typeface="Agency FB" pitchFamily="34" charset="0"/>
            </a:endParaRPr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609600" y="2209801"/>
            <a:ext cx="7848600" cy="544764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lang="ms-MY" sz="28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r>
              <a:rPr kumimoji="0" lang="ms-MY" sz="28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Kertas Penerangan ini bertujuan untuk :</a:t>
            </a:r>
            <a:r>
              <a:rPr kumimoji="0" lang="ms-MY" sz="28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r>
              <a:rPr kumimoji="0" lang="ms-MY" sz="28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</a:t>
            </a:r>
            <a:endParaRPr lang="en-US" sz="2800" dirty="0" smtClean="0">
              <a:solidFill>
                <a:srgbClr val="333333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895350" marR="0" lvl="0" indent="-361950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Menerangkan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cap="none" normalizeH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mengenai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cap="none" normalizeH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tugas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cap="none" normalizeH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cap="none" normalizeH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tempat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cap="none" normalizeH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kerja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kumimoji="0" lang="en-US" sz="2800" b="0" i="0" u="none" strike="noStrike" cap="none" normalizeH="0" dirty="0" smtClean="0">
              <a:ln>
                <a:noFill/>
              </a:ln>
              <a:solidFill>
                <a:srgbClr val="333333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533400" marR="0" lvl="0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</a:pPr>
            <a:r>
              <a:rPr lang="en-US" sz="2800" dirty="0" smtClean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Standard </a:t>
            </a:r>
            <a:r>
              <a:rPr lang="en-US" sz="2800" dirty="0" err="1" smtClean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Petunjuk</a:t>
            </a:r>
            <a:r>
              <a:rPr lang="en-US" sz="2800" dirty="0" smtClean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prestasi</a:t>
            </a:r>
            <a:r>
              <a:rPr lang="en-US" sz="2800" dirty="0" smtClean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2800" dirty="0" smtClean="0">
              <a:solidFill>
                <a:srgbClr val="333333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533400" marR="0" lvl="0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</a:pP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</a:t>
            </a:r>
            <a:r>
              <a:rPr kumimoji="0" lang="en-US" sz="2800" b="0" i="0" u="none" strike="noStrike" cap="none" normalizeH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Ketepatan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cap="none" normalizeH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dan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rasa </a:t>
            </a:r>
            <a:r>
              <a:rPr kumimoji="0" lang="en-US" sz="2800" b="0" i="0" u="none" strike="noStrike" cap="none" normalizeH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kepunyaan</a:t>
            </a:r>
            <a:endParaRPr kumimoji="0" lang="ms-MY" sz="28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br>
              <a:rPr kumimoji="0" lang="ms-MY" sz="28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br>
              <a:rPr kumimoji="0" lang="ms-MY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362200" y="6248400"/>
            <a:ext cx="4800600" cy="381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chemeClr val="tx1"/>
                </a:solidFill>
              </a:rPr>
              <a:t>NOSS/JPK/KSM/JULAI 2017</a:t>
            </a:r>
            <a:endParaRPr lang="en-US" sz="1000" dirty="0" smtClean="0">
              <a:solidFill>
                <a:schemeClr val="tx1"/>
              </a:solidFill>
            </a:endParaRPr>
          </a:p>
          <a:p>
            <a:pPr algn="ctr"/>
            <a:r>
              <a:rPr lang="en-US" sz="1000" dirty="0" smtClean="0">
                <a:solidFill>
                  <a:schemeClr val="tx1"/>
                </a:solidFill>
              </a:rPr>
              <a:t>GCA02(CA02)</a:t>
            </a:r>
            <a:endParaRPr lang="ms-MY" sz="105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aper-note-with-clipper.jp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62000" y="2286000"/>
            <a:ext cx="78486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ms-MY" sz="2400" dirty="0" smtClean="0"/>
              <a:t>Semua </a:t>
            </a:r>
            <a:r>
              <a:rPr lang="ms-MY" sz="2400" dirty="0" smtClean="0"/>
              <a:t>pekerja daripada pelbagai peringkat adalah bertanggungjawab kepada </a:t>
            </a:r>
            <a:r>
              <a:rPr lang="ms-MY" sz="2400" dirty="0" smtClean="0"/>
              <a:t>majikan </a:t>
            </a:r>
            <a:r>
              <a:rPr lang="ms-MY" sz="2400" dirty="0" smtClean="0"/>
              <a:t>mereka untuk menjalankan tugasan sebagaimana yang di tetapkan. Tempat kerja adalah lokasi majikan memberikan pelbagai kerja kepada </a:t>
            </a:r>
            <a:r>
              <a:rPr lang="ms-MY" sz="2400" dirty="0" smtClean="0"/>
              <a:t>pekerja.</a:t>
            </a:r>
            <a:endParaRPr lang="ms-MY" sz="2400" dirty="0" smtClean="0"/>
          </a:p>
          <a:p>
            <a:pPr marL="361950" algn="just"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Pejabat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1950" algn="just"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Kilang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1950" algn="just"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Ladang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1950" algn="just"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Mana-mana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lokasi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lakukan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kerja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4800" y="1302603"/>
            <a:ext cx="838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0070C0"/>
                </a:solidFill>
                <a:latin typeface="Agency FB" pitchFamily="34" charset="0"/>
              </a:rPr>
              <a:t>PENGENALAN</a:t>
            </a:r>
            <a:endParaRPr lang="en-US" sz="4800" b="1" dirty="0">
              <a:solidFill>
                <a:srgbClr val="0070C0"/>
              </a:solidFill>
              <a:latin typeface="Agency FB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362200" y="6248400"/>
            <a:ext cx="4800600" cy="381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chemeClr val="tx1"/>
                </a:solidFill>
              </a:rPr>
              <a:t>NOSS/JPK/KSM/JULAI 2017</a:t>
            </a:r>
            <a:endParaRPr lang="en-US" sz="1000" dirty="0" smtClean="0">
              <a:solidFill>
                <a:schemeClr val="tx1"/>
              </a:solidFill>
            </a:endParaRPr>
          </a:p>
          <a:p>
            <a:pPr algn="ctr"/>
            <a:r>
              <a:rPr lang="en-US" sz="1000" dirty="0" smtClean="0">
                <a:solidFill>
                  <a:schemeClr val="tx1"/>
                </a:solidFill>
              </a:rPr>
              <a:t>GCA02(CA02)</a:t>
            </a:r>
            <a:endParaRPr lang="ms-MY" sz="105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aper-note-with-clipper.jp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33400" y="2057400"/>
            <a:ext cx="8153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04800" y="1143000"/>
            <a:ext cx="838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0070C0"/>
                </a:solidFill>
                <a:latin typeface="Agency FB" pitchFamily="34" charset="0"/>
              </a:rPr>
              <a:t>1. </a:t>
            </a:r>
            <a:r>
              <a:rPr lang="en-US" sz="4800" b="1" dirty="0" smtClean="0">
                <a:solidFill>
                  <a:srgbClr val="0070C0"/>
                </a:solidFill>
                <a:latin typeface="Agency FB" pitchFamily="34" charset="0"/>
              </a:rPr>
              <a:t>TUGASAN DI TEMPAT KERJA</a:t>
            </a:r>
            <a:endParaRPr lang="en-US" sz="4800" b="1" dirty="0">
              <a:solidFill>
                <a:srgbClr val="0070C0"/>
              </a:solidFill>
              <a:latin typeface="Agency FB" pitchFamily="3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838200" y="1981200"/>
            <a:ext cx="2514600" cy="13716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1. </a:t>
            </a:r>
            <a:r>
              <a:rPr lang="en-US" sz="2400" b="1" dirty="0" err="1" smtClean="0">
                <a:solidFill>
                  <a:schemeClr val="tx1"/>
                </a:solidFill>
              </a:rPr>
              <a:t>Kenal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pasti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rutin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harian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anda</a:t>
            </a:r>
            <a:endParaRPr lang="ms-MY" sz="2400" b="1" dirty="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838200" y="3429000"/>
            <a:ext cx="2514600" cy="137160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2. </a:t>
            </a:r>
            <a:r>
              <a:rPr lang="en-US" sz="2400" b="1" dirty="0" err="1" smtClean="0">
                <a:solidFill>
                  <a:schemeClr val="tx1"/>
                </a:solidFill>
              </a:rPr>
              <a:t>Perancangan</a:t>
            </a:r>
            <a:endParaRPr lang="ms-MY" sz="2400" b="1" dirty="0">
              <a:solidFill>
                <a:schemeClr val="tx1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838200" y="4876800"/>
            <a:ext cx="2514600" cy="137160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3. </a:t>
            </a:r>
            <a:r>
              <a:rPr lang="en-US" sz="2800" b="1" dirty="0" err="1" smtClean="0">
                <a:solidFill>
                  <a:schemeClr val="tx1"/>
                </a:solidFill>
              </a:rPr>
              <a:t>penerimaan</a:t>
            </a:r>
            <a:endParaRPr lang="ms-MY" sz="2800" b="1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581400" y="2057400"/>
            <a:ext cx="4953000" cy="129540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Buat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senarai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tanggungjawab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anda</a:t>
            </a:r>
            <a:r>
              <a:rPr lang="en-US" sz="2000" dirty="0" smtClean="0">
                <a:solidFill>
                  <a:schemeClr val="tx1"/>
                </a:solidFill>
              </a:rPr>
              <a:t>.</a:t>
            </a:r>
            <a:endParaRPr lang="en-US" sz="2000" dirty="0" smtClean="0">
              <a:solidFill>
                <a:schemeClr val="tx1"/>
              </a:solidFill>
            </a:endParaRPr>
          </a:p>
          <a:p>
            <a:pPr marL="95250" indent="-952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Letakkan</a:t>
            </a:r>
            <a:r>
              <a:rPr lang="en-US" sz="2000" dirty="0" smtClean="0">
                <a:solidFill>
                  <a:schemeClr val="tx1"/>
                </a:solidFill>
              </a:rPr>
              <a:t> nota </a:t>
            </a:r>
            <a:r>
              <a:rPr lang="en-US" sz="2000" dirty="0" err="1" smtClean="0">
                <a:solidFill>
                  <a:schemeClr val="tx1"/>
                </a:solidFill>
              </a:rPr>
              <a:t>di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sebelah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setiap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perkara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itu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sebagai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tugas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penting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untuk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diselesaikan</a:t>
            </a:r>
            <a:r>
              <a:rPr lang="en-US" sz="2000" dirty="0" smtClean="0">
                <a:solidFill>
                  <a:schemeClr val="tx1"/>
                </a:solidFill>
              </a:rPr>
              <a:t>.</a:t>
            </a:r>
            <a:endParaRPr lang="ms-MY" sz="2000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581400" y="3429000"/>
            <a:ext cx="4953000" cy="1371600"/>
          </a:xfrm>
          <a:prstGeom prst="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Pastikan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semua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peristiwa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ditandakan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penting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  <a:endParaRPr lang="en-US" dirty="0" smtClean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Menentukan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berapa</a:t>
            </a:r>
            <a:r>
              <a:rPr lang="en-US" dirty="0" smtClean="0">
                <a:solidFill>
                  <a:schemeClr val="tx1"/>
                </a:solidFill>
              </a:rPr>
              <a:t> lama </a:t>
            </a:r>
            <a:r>
              <a:rPr lang="en-US" dirty="0" err="1" smtClean="0">
                <a:solidFill>
                  <a:schemeClr val="tx1"/>
                </a:solidFill>
              </a:rPr>
              <a:t>setiap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tugas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  <a:endParaRPr lang="en-US" dirty="0" smtClean="0">
              <a:solidFill>
                <a:schemeClr val="tx1"/>
              </a:solidFill>
            </a:endParaRPr>
          </a:p>
          <a:p>
            <a:pPr marL="95250" indent="-952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Merangka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satu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rantaian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peristiwa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dalam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susunan</a:t>
            </a:r>
            <a:endParaRPr lang="en-US" dirty="0" smtClean="0">
              <a:solidFill>
                <a:schemeClr val="tx1"/>
              </a:solidFill>
            </a:endParaRPr>
          </a:p>
          <a:p>
            <a:pPr marL="95250" indent="-95250"/>
            <a:r>
              <a:rPr lang="en-US" dirty="0" smtClean="0">
                <a:solidFill>
                  <a:schemeClr val="tx1"/>
                </a:solidFill>
              </a:rPr>
              <a:t>   </a:t>
            </a:r>
            <a:r>
              <a:rPr lang="en-US" dirty="0" err="1" smtClean="0">
                <a:solidFill>
                  <a:schemeClr val="tx1"/>
                </a:solidFill>
              </a:rPr>
              <a:t>penting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  <a:endParaRPr lang="ms-MY" dirty="0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581400" y="4876800"/>
            <a:ext cx="4953000" cy="1371600"/>
          </a:xfrm>
          <a:prstGeom prst="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dirty="0" err="1" smtClean="0">
                <a:solidFill>
                  <a:schemeClr val="tx1"/>
                </a:solidFill>
              </a:rPr>
              <a:t>Anda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perlu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terima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ialah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bahawa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anda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tidak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boleh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    </a:t>
            </a:r>
            <a:r>
              <a:rPr lang="en-US" dirty="0" err="1" smtClean="0">
                <a:solidFill>
                  <a:schemeClr val="tx1"/>
                </a:solidFill>
              </a:rPr>
              <a:t>melakukannya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sendirian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  <a:endParaRPr lang="en-US" dirty="0" smtClean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Carilah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seseorang</a:t>
            </a:r>
            <a:r>
              <a:rPr lang="en-US" dirty="0" smtClean="0">
                <a:solidFill>
                  <a:schemeClr val="tx1"/>
                </a:solidFill>
              </a:rPr>
              <a:t> yang </a:t>
            </a:r>
            <a:r>
              <a:rPr lang="en-US" dirty="0" err="1" smtClean="0">
                <a:solidFill>
                  <a:schemeClr val="tx1"/>
                </a:solidFill>
              </a:rPr>
              <a:t>anda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percayai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dan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   </a:t>
            </a:r>
            <a:r>
              <a:rPr lang="en-US" dirty="0" err="1" smtClean="0">
                <a:solidFill>
                  <a:schemeClr val="tx1"/>
                </a:solidFill>
              </a:rPr>
              <a:t>mintalah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pertolongan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mereka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  <a:endParaRPr lang="ms-MY" dirty="0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362200" y="6248400"/>
            <a:ext cx="4800600" cy="381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chemeClr val="tx1"/>
                </a:solidFill>
              </a:rPr>
              <a:t>NOSS/JPK/KSM/JULAI 2017</a:t>
            </a:r>
            <a:endParaRPr lang="en-US" sz="1000" dirty="0" smtClean="0">
              <a:solidFill>
                <a:schemeClr val="tx1"/>
              </a:solidFill>
            </a:endParaRPr>
          </a:p>
          <a:p>
            <a:pPr algn="ctr"/>
            <a:r>
              <a:rPr lang="en-US" sz="1000" dirty="0" smtClean="0">
                <a:solidFill>
                  <a:schemeClr val="tx1"/>
                </a:solidFill>
              </a:rPr>
              <a:t>GCA02(CA02)</a:t>
            </a:r>
            <a:endParaRPr lang="ms-MY" sz="105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aper-note-with-clipper.jp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04800" y="1143001"/>
            <a:ext cx="8382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indent="-914400" algn="ctr">
              <a:buAutoNum type="arabicPeriod"/>
            </a:pPr>
            <a:r>
              <a:rPr lang="en-US" sz="4000" b="1" dirty="0" smtClean="0">
                <a:solidFill>
                  <a:srgbClr val="0070C0"/>
                </a:solidFill>
                <a:latin typeface="Agency FB" pitchFamily="34" charset="0"/>
              </a:rPr>
              <a:t>TUGASAN DI TEMPAT KERJA </a:t>
            </a:r>
            <a:r>
              <a:rPr lang="en-US" sz="4000" b="1" dirty="0" smtClean="0">
                <a:solidFill>
                  <a:srgbClr val="0070C0"/>
                </a:solidFill>
                <a:latin typeface="Agency FB" pitchFamily="34" charset="0"/>
              </a:rPr>
              <a:t>(</a:t>
            </a:r>
            <a:r>
              <a:rPr lang="en-US" sz="4000" b="1" dirty="0" err="1" smtClean="0">
                <a:solidFill>
                  <a:srgbClr val="0070C0"/>
                </a:solidFill>
                <a:latin typeface="Agency FB" pitchFamily="34" charset="0"/>
              </a:rPr>
              <a:t>samb</a:t>
            </a:r>
            <a:r>
              <a:rPr lang="en-US" sz="4000" b="1" dirty="0" smtClean="0">
                <a:solidFill>
                  <a:srgbClr val="0070C0"/>
                </a:solidFill>
                <a:latin typeface="Agency FB" pitchFamily="34" charset="0"/>
              </a:rPr>
              <a:t>.)</a:t>
            </a:r>
            <a:endParaRPr lang="en-US" sz="4000" b="1" dirty="0">
              <a:solidFill>
                <a:srgbClr val="0070C0"/>
              </a:solidFill>
              <a:latin typeface="Agency FB" pitchFamily="3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838200" y="1981200"/>
            <a:ext cx="2514600" cy="13716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4. </a:t>
            </a:r>
            <a:r>
              <a:rPr lang="en-US" sz="2400" b="1" dirty="0" err="1" smtClean="0">
                <a:solidFill>
                  <a:schemeClr val="tx1"/>
                </a:solidFill>
              </a:rPr>
              <a:t>Gunakan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semua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sumber</a:t>
            </a:r>
            <a:endParaRPr lang="ms-MY" sz="2400" b="1" dirty="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838200" y="3429000"/>
            <a:ext cx="2514600" cy="137160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5</a:t>
            </a:r>
            <a:r>
              <a:rPr lang="en-US" sz="2400" b="1" dirty="0" smtClean="0">
                <a:solidFill>
                  <a:schemeClr val="tx1"/>
                </a:solidFill>
              </a:rPr>
              <a:t>. </a:t>
            </a:r>
            <a:r>
              <a:rPr lang="en-US" sz="2400" b="1" dirty="0" err="1" smtClean="0">
                <a:solidFill>
                  <a:schemeClr val="tx1"/>
                </a:solidFill>
              </a:rPr>
              <a:t>Sentiasa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beri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tumpuan</a:t>
            </a:r>
            <a:endParaRPr lang="ms-MY" sz="2400" b="1" dirty="0">
              <a:solidFill>
                <a:schemeClr val="tx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838200" y="4876800"/>
            <a:ext cx="2514600" cy="137160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6. </a:t>
            </a:r>
            <a:r>
              <a:rPr lang="en-US" sz="2800" b="1" dirty="0" err="1" smtClean="0">
                <a:solidFill>
                  <a:schemeClr val="tx1"/>
                </a:solidFill>
              </a:rPr>
              <a:t>Jujur</a:t>
            </a:r>
            <a:endParaRPr lang="ms-MY" sz="2800" b="1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581400" y="2057400"/>
            <a:ext cx="4953000" cy="1295400"/>
          </a:xfrm>
          <a:prstGeom prst="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Menyelesaikan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masalah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dengan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mencari</a:t>
            </a:r>
            <a:endParaRPr lang="en-US" sz="2000" dirty="0" smtClean="0">
              <a:solidFill>
                <a:schemeClr val="tx1"/>
              </a:solidFill>
            </a:endParaRPr>
          </a:p>
          <a:p>
            <a:r>
              <a:rPr lang="en-US" sz="2000" dirty="0" smtClean="0">
                <a:solidFill>
                  <a:schemeClr val="tx1"/>
                </a:solidFill>
              </a:rPr>
              <a:t>  </a:t>
            </a:r>
            <a:r>
              <a:rPr lang="en-US" sz="2000" dirty="0" err="1" smtClean="0">
                <a:solidFill>
                  <a:schemeClr val="tx1"/>
                </a:solidFill>
              </a:rPr>
              <a:t>sesuatu</a:t>
            </a:r>
            <a:r>
              <a:rPr lang="en-US" sz="2000" dirty="0" smtClean="0">
                <a:solidFill>
                  <a:schemeClr val="tx1"/>
                </a:solidFill>
              </a:rPr>
              <a:t> yang </a:t>
            </a:r>
            <a:r>
              <a:rPr lang="en-US" sz="2000" dirty="0" err="1" smtClean="0">
                <a:solidFill>
                  <a:schemeClr val="tx1"/>
                </a:solidFill>
              </a:rPr>
              <a:t>boleh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digunakan</a:t>
            </a:r>
            <a:r>
              <a:rPr lang="en-US" sz="2000" dirty="0" smtClean="0">
                <a:solidFill>
                  <a:schemeClr val="tx1"/>
                </a:solidFill>
              </a:rPr>
              <a:t>, </a:t>
            </a:r>
            <a:r>
              <a:rPr lang="en-US" sz="2000" dirty="0" err="1" smtClean="0">
                <a:solidFill>
                  <a:schemeClr val="tx1"/>
                </a:solidFill>
              </a:rPr>
              <a:t>sama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ada</a:t>
            </a:r>
            <a:endParaRPr lang="en-US" sz="2000" dirty="0" smtClean="0">
              <a:solidFill>
                <a:schemeClr val="tx1"/>
              </a:solidFill>
            </a:endParaRPr>
          </a:p>
          <a:p>
            <a:r>
              <a:rPr lang="en-US" sz="2000" dirty="0" smtClean="0">
                <a:solidFill>
                  <a:schemeClr val="tx1"/>
                </a:solidFill>
              </a:rPr>
              <a:t>  </a:t>
            </a:r>
            <a:r>
              <a:rPr lang="en-US" sz="2000" dirty="0" err="1" smtClean="0">
                <a:solidFill>
                  <a:schemeClr val="tx1"/>
                </a:solidFill>
              </a:rPr>
              <a:t>dengan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menyewa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atau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menggantikan</a:t>
            </a:r>
            <a:endParaRPr lang="en-US" sz="2000" dirty="0" smtClean="0">
              <a:solidFill>
                <a:schemeClr val="tx1"/>
              </a:solidFill>
            </a:endParaRPr>
          </a:p>
          <a:p>
            <a:r>
              <a:rPr lang="en-US" sz="2000" dirty="0" smtClean="0">
                <a:solidFill>
                  <a:schemeClr val="tx1"/>
                </a:solidFill>
              </a:rPr>
              <a:t>  </a:t>
            </a:r>
            <a:r>
              <a:rPr lang="en-US" sz="2000" dirty="0" err="1" smtClean="0">
                <a:solidFill>
                  <a:schemeClr val="tx1"/>
                </a:solidFill>
              </a:rPr>
              <a:t>dengan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alat-alat</a:t>
            </a:r>
            <a:r>
              <a:rPr lang="en-US" sz="2000" dirty="0" smtClean="0">
                <a:solidFill>
                  <a:schemeClr val="tx1"/>
                </a:solidFill>
              </a:rPr>
              <a:t> yang </a:t>
            </a:r>
            <a:r>
              <a:rPr lang="en-US" sz="2000" dirty="0" err="1" smtClean="0">
                <a:solidFill>
                  <a:schemeClr val="tx1"/>
                </a:solidFill>
              </a:rPr>
              <a:t>berbeza</a:t>
            </a:r>
            <a:r>
              <a:rPr lang="en-US" sz="2000" dirty="0" smtClean="0">
                <a:solidFill>
                  <a:schemeClr val="tx1"/>
                </a:solidFill>
              </a:rPr>
              <a:t>.</a:t>
            </a:r>
            <a:endParaRPr lang="ms-MY" sz="2000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581400" y="3429000"/>
            <a:ext cx="4953000" cy="1371600"/>
          </a:xfrm>
          <a:prstGeom prst="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Pastikan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tumpuan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anda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cuba</a:t>
            </a:r>
            <a:r>
              <a:rPr lang="en-US" dirty="0" smtClean="0">
                <a:solidFill>
                  <a:schemeClr val="tx1"/>
                </a:solidFill>
              </a:rPr>
              <a:t> yang </a:t>
            </a:r>
            <a:r>
              <a:rPr lang="en-US" dirty="0" err="1" smtClean="0">
                <a:solidFill>
                  <a:schemeClr val="tx1"/>
                </a:solidFill>
              </a:rPr>
              <a:t>terbaik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dirty="0" err="1" smtClean="0">
                <a:solidFill>
                  <a:schemeClr val="tx1"/>
                </a:solidFill>
              </a:rPr>
              <a:t>untuk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menjaga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emosi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anda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tidak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terjejas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  <a:endParaRPr lang="en-US" dirty="0" smtClean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Jika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anda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tidak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lagi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dapat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bertahan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dengan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dirty="0" err="1" smtClean="0">
                <a:solidFill>
                  <a:schemeClr val="tx1"/>
                </a:solidFill>
              </a:rPr>
              <a:t>lebihan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beban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maka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berkongsilah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dengan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dirty="0" err="1" smtClean="0">
                <a:solidFill>
                  <a:schemeClr val="tx1"/>
                </a:solidFill>
              </a:rPr>
              <a:t>seseorang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  <a:endParaRPr lang="ms-MY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581400" y="4876800"/>
            <a:ext cx="4953000" cy="1371600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dirty="0" err="1" smtClean="0">
                <a:solidFill>
                  <a:schemeClr val="tx1"/>
                </a:solidFill>
              </a:rPr>
              <a:t>Tepati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janji</a:t>
            </a:r>
            <a:endParaRPr lang="en-US" dirty="0" smtClean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Melaksanakan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janji</a:t>
            </a:r>
            <a:endParaRPr lang="ms-MY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362200" y="6248400"/>
            <a:ext cx="4800600" cy="381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chemeClr val="tx1"/>
                </a:solidFill>
              </a:rPr>
              <a:t>NOSS/JPK/KSM/JULAI 2017</a:t>
            </a:r>
            <a:endParaRPr lang="en-US" sz="1000" dirty="0" smtClean="0">
              <a:solidFill>
                <a:schemeClr val="tx1"/>
              </a:solidFill>
            </a:endParaRPr>
          </a:p>
          <a:p>
            <a:pPr algn="ctr"/>
            <a:r>
              <a:rPr lang="en-US" sz="1000" dirty="0" smtClean="0">
                <a:solidFill>
                  <a:schemeClr val="tx1"/>
                </a:solidFill>
              </a:rPr>
              <a:t>GCA02(CA02)</a:t>
            </a:r>
            <a:endParaRPr lang="ms-MY" sz="105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aper-note-with-clipper.jp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04800" y="1143001"/>
            <a:ext cx="8382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indent="-914400" algn="ctr"/>
            <a:r>
              <a:rPr lang="en-US" sz="4000" b="1" dirty="0" smtClean="0">
                <a:solidFill>
                  <a:srgbClr val="0070C0"/>
                </a:solidFill>
                <a:latin typeface="Agency FB" pitchFamily="34" charset="0"/>
              </a:rPr>
              <a:t>2. </a:t>
            </a:r>
            <a:r>
              <a:rPr lang="en-US" sz="4000" b="1" dirty="0" smtClean="0">
                <a:solidFill>
                  <a:srgbClr val="0070C0"/>
                </a:solidFill>
                <a:latin typeface="Agency FB" pitchFamily="34" charset="0"/>
              </a:rPr>
              <a:t>FAKTA-FAKTA YANG MEMPAMERKAN KERJA BERETIKA TINGGI</a:t>
            </a:r>
            <a:endParaRPr lang="en-US" sz="4000" b="1" dirty="0">
              <a:solidFill>
                <a:srgbClr val="0070C0"/>
              </a:solidFill>
              <a:latin typeface="Agency FB" pitchFamily="3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609600" y="2514600"/>
            <a:ext cx="2895600" cy="17526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/>
              <a:t>Disiplin</a:t>
            </a:r>
            <a:endParaRPr lang="ms-MY" sz="3600" b="1" dirty="0"/>
          </a:p>
        </p:txBody>
      </p:sp>
      <p:sp>
        <p:nvSpPr>
          <p:cNvPr id="8" name="Rounded Rectangle 7"/>
          <p:cNvSpPr/>
          <p:nvPr/>
        </p:nvSpPr>
        <p:spPr>
          <a:xfrm>
            <a:off x="609600" y="4419600"/>
            <a:ext cx="2895600" cy="17526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tx1"/>
                </a:solidFill>
              </a:rPr>
              <a:t>Kerja</a:t>
            </a:r>
            <a:r>
              <a:rPr lang="en-US" sz="3200" b="1" dirty="0" smtClean="0">
                <a:solidFill>
                  <a:schemeClr val="tx1"/>
                </a:solidFill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</a:rPr>
              <a:t>Berpasukan</a:t>
            </a:r>
            <a:endParaRPr lang="ms-MY" sz="3200" b="1" dirty="0">
              <a:solidFill>
                <a:schemeClr val="tx1"/>
              </a:solidFill>
            </a:endParaRPr>
          </a:p>
        </p:txBody>
      </p:sp>
      <p:sp>
        <p:nvSpPr>
          <p:cNvPr id="9" name="Round Single Corner Rectangle 8"/>
          <p:cNvSpPr/>
          <p:nvPr/>
        </p:nvSpPr>
        <p:spPr>
          <a:xfrm>
            <a:off x="3505200" y="2514600"/>
            <a:ext cx="5105400" cy="1752600"/>
          </a:xfrm>
          <a:prstGeom prst="round1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anose="020B0604020202020204" pitchFamily="34" charset="0"/>
              <a:buChar char="•"/>
            </a:pPr>
            <a:r>
              <a:rPr lang="en-US" sz="2000" dirty="0" smtClean="0"/>
              <a:t> </a:t>
            </a:r>
            <a:r>
              <a:rPr lang="en-US" sz="2000" dirty="0" err="1" smtClean="0"/>
              <a:t>Memberi</a:t>
            </a:r>
            <a:r>
              <a:rPr lang="en-US" sz="2000" dirty="0" smtClean="0"/>
              <a:t> </a:t>
            </a:r>
            <a:r>
              <a:rPr lang="en-US" sz="2000" dirty="0" err="1" smtClean="0"/>
              <a:t>sepenuh</a:t>
            </a:r>
            <a:r>
              <a:rPr lang="en-US" sz="2000" dirty="0" smtClean="0"/>
              <a:t> </a:t>
            </a:r>
            <a:r>
              <a:rPr lang="en-US" sz="2000" dirty="0" err="1" smtClean="0"/>
              <a:t>tumpuan</a:t>
            </a:r>
            <a:r>
              <a:rPr lang="en-US" sz="2000" dirty="0" smtClean="0"/>
              <a:t> </a:t>
            </a:r>
            <a:r>
              <a:rPr lang="en-US" sz="2000" dirty="0" err="1" smtClean="0"/>
              <a:t>kepada</a:t>
            </a:r>
            <a:endParaRPr lang="en-US" sz="2000" dirty="0" smtClean="0"/>
          </a:p>
          <a:p>
            <a:r>
              <a:rPr lang="en-US" sz="2000" dirty="0" smtClean="0"/>
              <a:t>  </a:t>
            </a:r>
            <a:r>
              <a:rPr lang="en-US" sz="2000" dirty="0" err="1" smtClean="0"/>
              <a:t>matlamatnya</a:t>
            </a:r>
            <a:r>
              <a:rPr lang="en-US" sz="2000" dirty="0" smtClean="0"/>
              <a:t>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menyiapkan</a:t>
            </a:r>
            <a:r>
              <a:rPr lang="en-US" sz="2000" dirty="0" smtClean="0"/>
              <a:t> </a:t>
            </a:r>
            <a:r>
              <a:rPr lang="en-US" sz="2000" dirty="0" err="1" smtClean="0"/>
              <a:t>tugasannya</a:t>
            </a:r>
            <a:r>
              <a:rPr lang="en-US" sz="2000" dirty="0" smtClean="0"/>
              <a:t>.</a:t>
            </a:r>
            <a:endParaRPr lang="en-US" sz="20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smtClean="0"/>
              <a:t> </a:t>
            </a:r>
            <a:r>
              <a:rPr lang="en-US" sz="2000" dirty="0" err="1" smtClean="0"/>
              <a:t>Berdedikasi</a:t>
            </a:r>
            <a:endParaRPr lang="en-US" sz="20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smtClean="0"/>
              <a:t> </a:t>
            </a:r>
            <a:r>
              <a:rPr lang="en-US" sz="2000" dirty="0" err="1" smtClean="0"/>
              <a:t>Pamer</a:t>
            </a:r>
            <a:r>
              <a:rPr lang="en-US" sz="2000" dirty="0" smtClean="0"/>
              <a:t> </a:t>
            </a:r>
            <a:r>
              <a:rPr lang="en-US" sz="2000" dirty="0" err="1" smtClean="0"/>
              <a:t>komitmen</a:t>
            </a:r>
            <a:r>
              <a:rPr lang="en-US" sz="2000" dirty="0" smtClean="0"/>
              <a:t> yang </a:t>
            </a:r>
            <a:r>
              <a:rPr lang="en-US" sz="2000" dirty="0" err="1" smtClean="0"/>
              <a:t>tinggi</a:t>
            </a:r>
            <a:r>
              <a:rPr lang="en-US" sz="2000" dirty="0" smtClean="0"/>
              <a:t>.</a:t>
            </a:r>
            <a:endParaRPr lang="ms-MY" sz="2000" dirty="0"/>
          </a:p>
        </p:txBody>
      </p:sp>
      <p:sp>
        <p:nvSpPr>
          <p:cNvPr id="10" name="Round Single Corner Rectangle 9"/>
          <p:cNvSpPr/>
          <p:nvPr/>
        </p:nvSpPr>
        <p:spPr>
          <a:xfrm>
            <a:off x="3505200" y="4419600"/>
            <a:ext cx="5105400" cy="1828800"/>
          </a:xfrm>
          <a:prstGeom prst="round1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anose="020B0604020202020204" pitchFamily="34" charset="0"/>
              <a:buChar char="•"/>
            </a:pPr>
            <a:r>
              <a:rPr lang="en-US" sz="2000" dirty="0" smtClean="0"/>
              <a:t> </a:t>
            </a:r>
            <a:r>
              <a:rPr lang="en-US" sz="2000" dirty="0" err="1" smtClean="0"/>
              <a:t>Bekerja</a:t>
            </a:r>
            <a:r>
              <a:rPr lang="en-US" sz="2000" dirty="0" smtClean="0"/>
              <a:t> </a:t>
            </a:r>
            <a:r>
              <a:rPr lang="en-US" sz="2000" dirty="0" err="1" smtClean="0"/>
              <a:t>bersama-sama</a:t>
            </a:r>
            <a:r>
              <a:rPr lang="en-US" sz="2000" dirty="0" smtClean="0"/>
              <a:t>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mencapai</a:t>
            </a:r>
            <a:r>
              <a:rPr lang="en-US" sz="2000" dirty="0" smtClean="0"/>
              <a:t> </a:t>
            </a:r>
            <a:r>
              <a:rPr lang="en-US" sz="2000" dirty="0" err="1" smtClean="0"/>
              <a:t>objektif</a:t>
            </a:r>
            <a:endParaRPr lang="en-US" sz="2000" dirty="0" smtClean="0"/>
          </a:p>
          <a:p>
            <a:r>
              <a:rPr lang="en-US" sz="2000" dirty="0" smtClean="0"/>
              <a:t>  </a:t>
            </a:r>
            <a:r>
              <a:rPr lang="en-US" sz="2000" dirty="0" err="1" smtClean="0"/>
              <a:t>syarikat</a:t>
            </a:r>
            <a:r>
              <a:rPr lang="en-US" sz="2000" dirty="0" smtClean="0"/>
              <a:t>.</a:t>
            </a:r>
            <a:endParaRPr lang="en-US" sz="20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smtClean="0"/>
              <a:t> </a:t>
            </a:r>
            <a:r>
              <a:rPr lang="en-US" sz="2000" dirty="0" smtClean="0"/>
              <a:t>Rasa </a:t>
            </a:r>
            <a:r>
              <a:rPr lang="en-US" sz="2000" dirty="0" err="1" smtClean="0"/>
              <a:t>komited</a:t>
            </a:r>
            <a:r>
              <a:rPr lang="en-US" sz="2000" dirty="0" smtClean="0"/>
              <a:t> yang </a:t>
            </a:r>
            <a:r>
              <a:rPr lang="en-US" sz="2000" dirty="0" err="1" smtClean="0"/>
              <a:t>tinggi</a:t>
            </a:r>
            <a:r>
              <a:rPr lang="en-US" sz="2000" dirty="0" smtClean="0"/>
              <a:t> </a:t>
            </a:r>
            <a:r>
              <a:rPr lang="en-US" sz="2000" dirty="0" err="1" smtClean="0"/>
              <a:t>dalam</a:t>
            </a:r>
            <a:r>
              <a:rPr lang="en-US" sz="2000" dirty="0" smtClean="0"/>
              <a:t> </a:t>
            </a:r>
            <a:r>
              <a:rPr lang="en-US" sz="2000" dirty="0" err="1" smtClean="0"/>
              <a:t>kerja</a:t>
            </a:r>
            <a:r>
              <a:rPr lang="en-US" sz="2000" dirty="0" smtClean="0"/>
              <a:t> </a:t>
            </a:r>
            <a:r>
              <a:rPr lang="en-US" sz="2000" dirty="0" err="1" smtClean="0"/>
              <a:t>berpasukan</a:t>
            </a:r>
            <a:r>
              <a:rPr lang="en-US" sz="2000" dirty="0" smtClean="0"/>
              <a:t>.</a:t>
            </a:r>
            <a:endParaRPr lang="en-US" sz="20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smtClean="0"/>
              <a:t> </a:t>
            </a:r>
            <a:r>
              <a:rPr lang="en-US" sz="2000" dirty="0" err="1" smtClean="0"/>
              <a:t>Membantu</a:t>
            </a:r>
            <a:r>
              <a:rPr lang="en-US" sz="2000" dirty="0" smtClean="0"/>
              <a:t> </a:t>
            </a:r>
            <a:r>
              <a:rPr lang="en-US" sz="2000" dirty="0" err="1" smtClean="0"/>
              <a:t>rakan-rakan</a:t>
            </a:r>
            <a:r>
              <a:rPr lang="en-US" sz="2000" dirty="0" smtClean="0"/>
              <a:t> </a:t>
            </a:r>
            <a:r>
              <a:rPr lang="en-US" sz="2000" dirty="0" err="1" smtClean="0"/>
              <a:t>sekerja</a:t>
            </a:r>
            <a:r>
              <a:rPr lang="en-US" sz="2000" dirty="0" smtClean="0"/>
              <a:t> yang lain.</a:t>
            </a:r>
            <a:endParaRPr lang="ms-MY" sz="2000" dirty="0"/>
          </a:p>
        </p:txBody>
      </p:sp>
      <p:sp>
        <p:nvSpPr>
          <p:cNvPr id="11" name="Rectangle 10"/>
          <p:cNvSpPr/>
          <p:nvPr/>
        </p:nvSpPr>
        <p:spPr>
          <a:xfrm>
            <a:off x="2362200" y="6248400"/>
            <a:ext cx="4800600" cy="381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chemeClr val="tx1"/>
                </a:solidFill>
              </a:rPr>
              <a:t>NOSS/JPK/KSM/JULAI 2017</a:t>
            </a:r>
            <a:endParaRPr lang="en-US" sz="1000" dirty="0" smtClean="0">
              <a:solidFill>
                <a:schemeClr val="tx1"/>
              </a:solidFill>
            </a:endParaRPr>
          </a:p>
          <a:p>
            <a:pPr algn="ctr"/>
            <a:r>
              <a:rPr lang="en-US" sz="1000" dirty="0" smtClean="0">
                <a:solidFill>
                  <a:schemeClr val="tx1"/>
                </a:solidFill>
              </a:rPr>
              <a:t>GCA02(CA02)</a:t>
            </a:r>
            <a:endParaRPr lang="ms-MY" sz="105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aper-note-with-clipper.jp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04800" y="1143001"/>
            <a:ext cx="8382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indent="-914400" algn="ctr"/>
            <a:r>
              <a:rPr lang="en-US" sz="4000" b="1" dirty="0" smtClean="0">
                <a:solidFill>
                  <a:srgbClr val="0070C0"/>
                </a:solidFill>
                <a:latin typeface="Agency FB" pitchFamily="34" charset="0"/>
              </a:rPr>
              <a:t>3. KEBAIKAN MENEPATI MASA DI TEMPAT KERJA</a:t>
            </a:r>
            <a:endParaRPr lang="en-US" sz="4000" b="1" dirty="0">
              <a:solidFill>
                <a:srgbClr val="0070C0"/>
              </a:solidFill>
              <a:latin typeface="Agency FB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85800" y="1905000"/>
            <a:ext cx="78486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Hormat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Ketepatan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seseorang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individu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melahirkan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rasa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hormat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daripada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pekerja-pekerja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lain.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Tarikh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Akhir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Peluang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lebih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baik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mendapatkan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lebih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banyak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pencapaian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berbanding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pekerja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lewat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datang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kerana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mereka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menjadi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lebih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tertekan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Matlamat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Pasukan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Menunjukkan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orang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lain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bahawa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anda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mempunyai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pasukan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berpusatkan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matlamat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Kredibiliti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Menunjukkan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kesanggupan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anda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bangun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awal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merancang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membuat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segala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usaha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menyiapkan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kerja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tepat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pada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masanya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362200" y="6248400"/>
            <a:ext cx="4800600" cy="381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chemeClr val="tx1"/>
                </a:solidFill>
              </a:rPr>
              <a:t>NOSS/JPK/KSM/JULAI 2017</a:t>
            </a:r>
            <a:endParaRPr lang="en-US" sz="1000" dirty="0" smtClean="0">
              <a:solidFill>
                <a:schemeClr val="tx1"/>
              </a:solidFill>
            </a:endParaRPr>
          </a:p>
          <a:p>
            <a:pPr algn="ctr"/>
            <a:r>
              <a:rPr lang="en-US" sz="1000" dirty="0" smtClean="0">
                <a:solidFill>
                  <a:schemeClr val="tx1"/>
                </a:solidFill>
              </a:rPr>
              <a:t>GCA02(CA02)</a:t>
            </a:r>
            <a:endParaRPr lang="ms-MY" sz="105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aper-note-with-clipper.jp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04800" y="1143001"/>
            <a:ext cx="8382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indent="-914400" algn="ctr"/>
            <a:r>
              <a:rPr lang="en-US" sz="4000" b="1" dirty="0" smtClean="0">
                <a:solidFill>
                  <a:srgbClr val="0070C0"/>
                </a:solidFill>
                <a:latin typeface="Agency FB" pitchFamily="34" charset="0"/>
              </a:rPr>
              <a:t>4. </a:t>
            </a:r>
            <a:r>
              <a:rPr lang="en-US" sz="4000" b="1" dirty="0" smtClean="0">
                <a:solidFill>
                  <a:srgbClr val="0070C0"/>
                </a:solidFill>
                <a:latin typeface="Agency FB" pitchFamily="34" charset="0"/>
              </a:rPr>
              <a:t>PROFESIONALISME</a:t>
            </a:r>
            <a:endParaRPr lang="en-US" sz="4000" b="1" dirty="0">
              <a:solidFill>
                <a:srgbClr val="0070C0"/>
              </a:solidFill>
              <a:latin typeface="Agency FB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85800" y="1905000"/>
            <a:ext cx="78486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Ketepatan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tanda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profesionalisme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membantu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menyerlah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sebagai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pekerja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boleh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dipercayai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boleh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diharapkan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Menepati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membantu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membina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reputasi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sebagai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seorang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pekerja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boleh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dipercayai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konsisten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362200" y="6248400"/>
            <a:ext cx="4800600" cy="381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chemeClr val="tx1"/>
                </a:solidFill>
              </a:rPr>
              <a:t>NOSS/JPK/KSM/JULAI 2017</a:t>
            </a:r>
            <a:endParaRPr lang="en-US" sz="1000" dirty="0" smtClean="0">
              <a:solidFill>
                <a:schemeClr val="tx1"/>
              </a:solidFill>
            </a:endParaRPr>
          </a:p>
          <a:p>
            <a:pPr algn="ctr"/>
            <a:r>
              <a:rPr lang="en-US" sz="1000" dirty="0" smtClean="0">
                <a:solidFill>
                  <a:schemeClr val="tx1"/>
                </a:solidFill>
              </a:rPr>
              <a:t>GCA02(CA02)</a:t>
            </a:r>
            <a:endParaRPr lang="ms-MY" sz="1050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9800" y="4572000"/>
            <a:ext cx="2819400" cy="1981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6754</Words>
  <Application>WPS Presentation</Application>
  <PresentationFormat>On-screen Show (4:3)</PresentationFormat>
  <Paragraphs>251</Paragraphs>
  <Slides>20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32" baseType="lpstr">
      <vt:lpstr>Arial</vt:lpstr>
      <vt:lpstr>SimSun</vt:lpstr>
      <vt:lpstr>Wingdings</vt:lpstr>
      <vt:lpstr>Comic Sans MS</vt:lpstr>
      <vt:lpstr>Arial Black</vt:lpstr>
      <vt:lpstr>Agency FB</vt:lpstr>
      <vt:lpstr>Trebuchet MS</vt:lpstr>
      <vt:lpstr>Times New Roman</vt:lpstr>
      <vt:lpstr>Calibri</vt:lpstr>
      <vt:lpstr>Microsoft YaHei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Grizli777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rayzaa</dc:creator>
  <cp:lastModifiedBy>Staff</cp:lastModifiedBy>
  <cp:revision>128</cp:revision>
  <dcterms:created xsi:type="dcterms:W3CDTF">2012-03-22T01:44:00Z</dcterms:created>
  <dcterms:modified xsi:type="dcterms:W3CDTF">2021-11-10T07:43:28Z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1033-11.2.0.10223</vt:lpwstr>
  </property>
</Properties>
</file>