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4"/>
  </p:handoutMasterIdLst>
  <p:sldIdLst>
    <p:sldId id="259" r:id="rId3"/>
    <p:sldId id="258" r:id="rId5"/>
    <p:sldId id="260" r:id="rId6"/>
    <p:sldId id="265" r:id="rId7"/>
    <p:sldId id="262" r:id="rId8"/>
    <p:sldId id="263" r:id="rId9"/>
    <p:sldId id="261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98" r:id="rId22"/>
    <p:sldId id="297" r:id="rId23"/>
  </p:sldIdLst>
  <p:sldSz cx="9144000" cy="6858000" type="screen4x3"/>
  <p:notesSz cx="6858000" cy="994537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759" autoAdjust="0"/>
  </p:normalViewPr>
  <p:slideViewPr>
    <p:cSldViewPr>
      <p:cViewPr>
        <p:scale>
          <a:sx n="50" d="100"/>
          <a:sy n="50" d="100"/>
        </p:scale>
        <p:origin x="-4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1ADC2-6A40-4D8D-BE18-53FF01DA7702}" type="datetimeFigureOut">
              <a:rPr lang="ms-MY" smtClean="0"/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C4AE7-D9F4-470D-9DB1-BF1E5FF60E62}" type="slidenum">
              <a:rPr lang="ms-MY" smtClean="0"/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16318-3EC0-4BF9-8E1D-8A70B8221794}" type="datetimeFigureOut">
              <a:rPr lang="ms-MY" smtClean="0"/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58C7D-0EFA-465D-93E4-E1DC3406A73F}" type="slidenum">
              <a:rPr lang="ms-MY" smtClean="0"/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58C7D-0EFA-465D-93E4-E1DC3406A73F}" type="slidenum">
              <a:rPr lang="ms-MY" smtClean="0"/>
            </a:fld>
            <a:endParaRPr lang="ms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ms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58C7D-0EFA-465D-93E4-E1DC3406A73F}" type="slidenum">
              <a:rPr lang="ms-MY" smtClean="0"/>
            </a:fld>
            <a:endParaRPr lang="ms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9CCD4-E9A7-4CFE-A9B9-263F712B09A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73E04-3859-465D-9EFB-C6EE0583993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-152400" y="0"/>
            <a:ext cx="9144000" cy="6858000"/>
          </a:xfrm>
          <a:prstGeom prst="rect">
            <a:avLst/>
          </a:prstGeom>
        </p:spPr>
      </p:pic>
      <p:sp>
        <p:nvSpPr>
          <p:cNvPr id="7" name="Rectangle 25"/>
          <p:cNvSpPr txBox="1">
            <a:spLocks noChangeArrowheads="1"/>
          </p:cNvSpPr>
          <p:nvPr/>
        </p:nvSpPr>
        <p:spPr bwMode="auto">
          <a:xfrm>
            <a:off x="1371600" y="762000"/>
            <a:ext cx="6643688" cy="14287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s-ES" sz="2400" b="1" kern="0" dirty="0">
              <a:latin typeface="Comic Sans MS" panose="030F0702030302020204" pitchFamily="66" charset="0"/>
              <a:ea typeface="+mj-ea"/>
              <a:cs typeface="+mj-cs"/>
            </a:endParaRPr>
          </a:p>
        </p:txBody>
      </p:sp>
      <p:sp>
        <p:nvSpPr>
          <p:cNvPr id="8" name="Rectangle 29"/>
          <p:cNvSpPr txBox="1">
            <a:spLocks noChangeArrowheads="1"/>
          </p:cNvSpPr>
          <p:nvPr/>
        </p:nvSpPr>
        <p:spPr bwMode="auto">
          <a:xfrm>
            <a:off x="1600200" y="2667000"/>
            <a:ext cx="6400800" cy="3124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200" b="1" kern="0" dirty="0" smtClean="0">
                <a:latin typeface="Comic Sans MS" panose="030F0702030302020204" pitchFamily="66" charset="0"/>
                <a:cs typeface="+mn-cs"/>
              </a:rPr>
              <a:t>SUB-MODUL 1</a:t>
            </a:r>
            <a:endParaRPr lang="en-US" sz="3200" b="1" kern="0" dirty="0" smtClean="0">
              <a:latin typeface="Comic Sans MS" panose="030F0702030302020204" pitchFamily="66" charset="0"/>
              <a:cs typeface="+mn-cs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200" b="1" kern="0" dirty="0" smtClean="0">
                <a:latin typeface="Comic Sans MS" panose="030F0702030302020204" pitchFamily="66" charset="0"/>
              </a:rPr>
              <a:t>TANGGUNGJAWAB DI TEMPAT KERJA</a:t>
            </a:r>
            <a:endParaRPr lang="en-US" sz="3200" b="1" kern="0" dirty="0" smtClean="0">
              <a:latin typeface="Comic Sans MS" panose="030F0702030302020204" pitchFamily="66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200" b="1" kern="0" dirty="0" smtClean="0">
                <a:latin typeface="Comic Sans MS" panose="030F0702030302020204" pitchFamily="66" charset="0"/>
              </a:rPr>
              <a:t>Z-009-2:2015-M02/P(1/4)</a:t>
            </a:r>
            <a:endParaRPr lang="en-US" sz="3200" b="1" kern="0" dirty="0" smtClean="0">
              <a:latin typeface="Comic Sans MS" panose="030F0702030302020204" pitchFamily="66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200" b="1" kern="0" dirty="0" smtClean="0">
                <a:latin typeface="Comic Sans MS" panose="030F0702030302020204" pitchFamily="66" charset="0"/>
              </a:rPr>
              <a:t>TAHAP 2</a:t>
            </a:r>
            <a:endParaRPr lang="en-US" sz="4000" b="1" dirty="0">
              <a:latin typeface="Arial Black" panose="020B0A04020102020204" pitchFamily="34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066800"/>
            <a:ext cx="7543800" cy="118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ound Diagonal Corner Rectangle 10"/>
          <p:cNvSpPr/>
          <p:nvPr/>
        </p:nvSpPr>
        <p:spPr>
          <a:xfrm>
            <a:off x="1447800" y="1066800"/>
            <a:ext cx="6553200" cy="1143000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M02 – TINGKAH LAKU INTERPERSONAL</a:t>
            </a:r>
            <a:endParaRPr lang="ms-MY" sz="4000" b="1" dirty="0"/>
          </a:p>
        </p:txBody>
      </p:sp>
      <p:sp>
        <p:nvSpPr>
          <p:cNvPr id="12" name="Rectangle 11"/>
          <p:cNvSpPr/>
          <p:nvPr/>
        </p:nvSpPr>
        <p:spPr>
          <a:xfrm>
            <a:off x="2514600" y="61722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4.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PROFESIONALISME 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00400" y="3886200"/>
            <a:ext cx="2057400" cy="1905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LEWAT</a:t>
            </a:r>
            <a:endParaRPr lang="ms-MY" sz="3200" b="1" dirty="0"/>
          </a:p>
        </p:txBody>
      </p:sp>
      <p:sp>
        <p:nvSpPr>
          <p:cNvPr id="12" name="Right Arrow 11"/>
          <p:cNvSpPr/>
          <p:nvPr/>
        </p:nvSpPr>
        <p:spPr>
          <a:xfrm rot="3797052">
            <a:off x="3042257" y="3249661"/>
            <a:ext cx="609600" cy="533400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3" name="Rounded Rectangle 12"/>
          <p:cNvSpPr/>
          <p:nvPr/>
        </p:nvSpPr>
        <p:spPr>
          <a:xfrm>
            <a:off x="990600" y="1981200"/>
            <a:ext cx="2743200" cy="1371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Meninggalkan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</a:t>
            </a:r>
            <a:r>
              <a:rPr lang="en-US" sz="2400" dirty="0" smtClean="0"/>
              <a:t> </a:t>
            </a:r>
            <a:r>
              <a:rPr lang="en-US" sz="2400" dirty="0" err="1" smtClean="0"/>
              <a:t>tamat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endParaRPr lang="ms-MY" sz="2400" dirty="0"/>
          </a:p>
        </p:txBody>
      </p:sp>
      <p:sp>
        <p:nvSpPr>
          <p:cNvPr id="14" name="Right Arrow 13"/>
          <p:cNvSpPr/>
          <p:nvPr/>
        </p:nvSpPr>
        <p:spPr>
          <a:xfrm rot="7243529">
            <a:off x="4880792" y="3255777"/>
            <a:ext cx="609600" cy="533400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5" name="Rounded Rectangle 14"/>
          <p:cNvSpPr/>
          <p:nvPr/>
        </p:nvSpPr>
        <p:spPr>
          <a:xfrm>
            <a:off x="4953000" y="1981200"/>
            <a:ext cx="2743200" cy="1371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Mengambil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rehat</a:t>
            </a:r>
            <a:r>
              <a:rPr lang="en-US" sz="2400" dirty="0" smtClean="0"/>
              <a:t> </a:t>
            </a:r>
            <a:r>
              <a:rPr lang="en-US" sz="2400" dirty="0" err="1" smtClean="0"/>
              <a:t>makan</a:t>
            </a:r>
            <a:r>
              <a:rPr lang="en-US" sz="2400" dirty="0" smtClean="0"/>
              <a:t> </a:t>
            </a:r>
            <a:r>
              <a:rPr lang="en-US" sz="2400" dirty="0" err="1" smtClean="0"/>
              <a:t>melebihi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endParaRPr lang="ms-MY" sz="2400" dirty="0"/>
          </a:p>
        </p:txBody>
      </p:sp>
      <p:sp>
        <p:nvSpPr>
          <p:cNvPr id="16" name="Right Arrow 15"/>
          <p:cNvSpPr/>
          <p:nvPr/>
        </p:nvSpPr>
        <p:spPr>
          <a:xfrm rot="10800000">
            <a:off x="5334000" y="4267200"/>
            <a:ext cx="609600" cy="533400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7" name="Rounded Rectangle 16"/>
          <p:cNvSpPr/>
          <p:nvPr/>
        </p:nvSpPr>
        <p:spPr>
          <a:xfrm>
            <a:off x="5867400" y="3657600"/>
            <a:ext cx="2590800" cy="1752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bekerja</a:t>
            </a:r>
            <a:r>
              <a:rPr lang="en-US" sz="2400" dirty="0" smtClean="0"/>
              <a:t> </a:t>
            </a:r>
            <a:r>
              <a:rPr lang="en-US" sz="2400" dirty="0" err="1" smtClean="0"/>
              <a:t>melebihi</a:t>
            </a:r>
            <a:r>
              <a:rPr lang="en-US" sz="2400" dirty="0" smtClean="0"/>
              <a:t> /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bermula</a:t>
            </a:r>
            <a:r>
              <a:rPr lang="en-US" sz="2400" dirty="0" smtClean="0"/>
              <a:t> </a:t>
            </a:r>
            <a:r>
              <a:rPr lang="en-US" sz="2400" dirty="0" err="1" smtClean="0"/>
              <a:t>jadual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endParaRPr lang="ms-MY" sz="2400" dirty="0"/>
          </a:p>
        </p:txBody>
      </p:sp>
      <p:sp>
        <p:nvSpPr>
          <p:cNvPr id="18" name="Right Arrow 17"/>
          <p:cNvSpPr/>
          <p:nvPr/>
        </p:nvSpPr>
        <p:spPr>
          <a:xfrm rot="1688955">
            <a:off x="2604370" y="4074651"/>
            <a:ext cx="609600" cy="533400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sp>
        <p:nvSpPr>
          <p:cNvPr id="19" name="Rounded Rectangle 18"/>
          <p:cNvSpPr/>
          <p:nvPr/>
        </p:nvSpPr>
        <p:spPr>
          <a:xfrm>
            <a:off x="762000" y="3505200"/>
            <a:ext cx="1905000" cy="1371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Gagal</a:t>
            </a:r>
            <a:r>
              <a:rPr lang="en-US" sz="2400" dirty="0" smtClean="0"/>
              <a:t> </a:t>
            </a:r>
            <a:r>
              <a:rPr lang="en-US" sz="2400" dirty="0" err="1" smtClean="0"/>
              <a:t>Melaporkan</a:t>
            </a:r>
            <a:r>
              <a:rPr lang="en-US" sz="2400" dirty="0" smtClean="0"/>
              <a:t> </a:t>
            </a:r>
            <a:r>
              <a:rPr lang="en-US" sz="2400" dirty="0" err="1" smtClean="0"/>
              <a:t>diri</a:t>
            </a:r>
            <a:endParaRPr lang="ms-MY" sz="2400" dirty="0"/>
          </a:p>
        </p:txBody>
      </p:sp>
      <p:sp>
        <p:nvSpPr>
          <p:cNvPr id="20" name="Rectangle 19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4.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PROFESIONALISME 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18288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Perakam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merakamkan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457200" algn="just">
              <a:buFont typeface="Wingdings" panose="05000000000000000000" pitchFamily="2" charset="2"/>
              <a:buChar char="q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Gagal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mengetip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peralihan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457200" algn="just">
              <a:buFont typeface="Wingdings" panose="05000000000000000000" pitchFamily="2" charset="2"/>
              <a:buChar char="q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Gagal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mengetip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mengikut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diperuntukan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457200" algn="just">
              <a:buFont typeface="Wingdings" panose="05000000000000000000" pitchFamily="2" charset="2"/>
              <a:buChar char="q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mengetip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mula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457200" algn="just">
              <a:buFont typeface="Wingdings" panose="05000000000000000000" pitchFamily="2" charset="2"/>
              <a:buChar char="q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Mengetip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mengikut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giliran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kelulusan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dahulu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4.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PROFESIONALISME 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2209800"/>
            <a:ext cx="7848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Pemberitahuan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95250" algn="just">
              <a:buFont typeface="Wingdings" panose="05000000000000000000" pitchFamily="2" charset="2"/>
              <a:buChar char="q"/>
              <a:tabLst>
                <a:tab pos="628650" algn="l"/>
              </a:tabLst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Mematuhi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pemberitahuan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algn="just">
              <a:buFont typeface="Wingdings" panose="05000000000000000000" pitchFamily="2" charset="2"/>
              <a:buChar char="ü"/>
              <a:tabLst>
                <a:tab pos="628650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algn="just">
              <a:buFont typeface="Wingdings" panose="05000000000000000000" pitchFamily="2" charset="2"/>
              <a:buChar char="ü"/>
              <a:tabLst>
                <a:tab pos="628650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hadir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algn="just">
              <a:buFont typeface="Wingdings" panose="05000000000000000000" pitchFamily="2" charset="2"/>
              <a:buChar char="ü"/>
              <a:tabLst>
                <a:tab pos="628650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Meminta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pelepasan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5. TINDAKAN TATATERTIB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1905000"/>
            <a:ext cx="7848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Tindakan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tatatertib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628650" algn="just">
              <a:buFont typeface="Wingdings" panose="05000000000000000000" pitchFamily="2" charset="2"/>
              <a:buChar char="q"/>
              <a:tabLst>
                <a:tab pos="628650" algn="l"/>
              </a:tabLst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Sebarang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dokumenkan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terlambat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mengetip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628650" algn="just">
              <a:buFont typeface="Wingdings" panose="05000000000000000000" pitchFamily="2" charset="2"/>
              <a:buChar char="q"/>
              <a:tabLst>
                <a:tab pos="628650" algn="l"/>
              </a:tabLst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merujuk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berturut-turut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rehat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5. TINDAKAN TATATERTIB 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905000"/>
            <a:ext cx="784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Tindakan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Disiplin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438400"/>
            <a:ext cx="6248400" cy="375647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6. RASA KEPUNYAAN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220980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Rasa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Kepunyaan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628650" algn="just">
              <a:buFont typeface="Wingdings" panose="05000000000000000000" pitchFamily="2" charset="2"/>
              <a:buChar char="q"/>
              <a:tabLst>
                <a:tab pos="628650" algn="l"/>
              </a:tabLst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persekitaran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korporat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dihabiskan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syarikat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dipendekkan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drastik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memupuk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cinta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kalangan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628650" algn="just">
              <a:buFont typeface="Wingdings" panose="05000000000000000000" pitchFamily="2" charset="2"/>
              <a:buChar char="q"/>
              <a:tabLst>
                <a:tab pos="628650" algn="l"/>
              </a:tabLst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Kompromi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kesilapan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bahagian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membina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kalangan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6. RASA KEPUNYAAN 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2209800"/>
            <a:ext cx="7848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Biar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bersuara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berasa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sebahagian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menyumbang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idea.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Mengesahkan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tuju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sebenar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Tunjuk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‘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gambaran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Kongsi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Jelaskan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melangkaui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kewangan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jangka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panjang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kewangan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romanUcPeriod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Tunjukkan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Hormat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dorongan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sebaik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melayani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menghormati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mengamalkan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kesamarataan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kepelbgaian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merentas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" y="1166843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ms-MY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7.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ANGKA PETUNJUK PEKERJAAN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981200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ms-MY" sz="3200" dirty="0" smtClean="0"/>
              <a:t>Kompetensi </a:t>
            </a:r>
            <a:r>
              <a:rPr lang="ms-MY" sz="3200" dirty="0" smtClean="0"/>
              <a:t>adalah tingkah laku yang boleh </a:t>
            </a:r>
            <a:r>
              <a:rPr lang="ms-MY" sz="3200" dirty="0" smtClean="0"/>
              <a:t>diperhatikan yang </a:t>
            </a:r>
            <a:r>
              <a:rPr lang="ms-MY" sz="3200" dirty="0" smtClean="0"/>
              <a:t>merangkumi pengetahuan, kemahiran dan ciri‐ciri peribadi yang membezakan tahap prestasi dalam persekitaran </a:t>
            </a:r>
            <a:r>
              <a:rPr lang="ms-MY" sz="3200" dirty="0" smtClean="0"/>
              <a:t>kerja.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419600"/>
            <a:ext cx="2743200" cy="2087562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33400" y="1066800"/>
            <a:ext cx="838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ms-MY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ms-MY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7.1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ANGKA PETUNJUK PRESTASI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2057400"/>
            <a:ext cx="7848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Kecekapan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ompetensi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pilihan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bagaimanapun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dihapuskan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361950" algn="just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361950"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tanggungjawab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penyelia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mengenal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pekerjanya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suai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menangani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>
              <a:buFont typeface="+mj-lt"/>
              <a:buAutoNum type="arabicPeriod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12192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7.1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ANGKA PETUNJUK PRESTASI 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9050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pengurusan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pelbagai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sahaja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terpakai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jawatan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kakitangan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sokongan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kakitangan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kategori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pengurusan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penyeliaan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berperanan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kepimpinan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285750" algn="just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Penyelia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seksyen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terpakai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tanggungjawab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22860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1143000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Agency FB" pitchFamily="34" charset="0"/>
              </a:rPr>
              <a:t>ISI KANDUNGAN</a:t>
            </a:r>
            <a:endParaRPr lang="en-US" sz="48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609600" y="1744356"/>
            <a:ext cx="8001000" cy="517064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TUJUAN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PENGENALAN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TUGASAN DI TEMPAT KERJA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marR="0" lvl="0" indent="-5334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FAKTA-FAKTA YANG MEMPAMERKAN KERJA BERETIKA TINGGI.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marR="0" lvl="0" indent="-5334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KEBAIKAN MENEPATI MASA DI TEMPAT KERJA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marR="0" lvl="0" indent="-5334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PROFESIONALISME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marR="0" lvl="0" indent="-5334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TINDAKAN TATATERTIB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marR="0" lvl="0" indent="-5334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RASA KEPUNYAAN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marR="0" lvl="0" indent="-5334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ANGKA PETUNJUK PRESTASI</a:t>
            </a:r>
            <a:endParaRPr lang="ms-MY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ms-MY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64770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2000" y="1981200"/>
            <a:ext cx="78486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400" dirty="0" smtClean="0"/>
          </a:p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SOALAN???</a:t>
            </a:r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TERIMA KASIH !!!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1302603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Agency FB" pitchFamily="34" charset="0"/>
              </a:rPr>
              <a:t>TUJUAN</a:t>
            </a:r>
            <a:endParaRPr lang="en-US" sz="48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609600" y="2209801"/>
            <a:ext cx="7848600" cy="54476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Kertas Penerangan ini bertujuan untuk :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endParaRPr lang="en-US" sz="2800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5350" marR="0" lvl="0" indent="-36195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Menerangkan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mengenai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tugas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tempat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kerja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2800" b="0" i="0" u="none" strike="noStrike" cap="none" normalizeH="0" dirty="0" smtClean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33400" marR="0" lvl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Standard </a:t>
            </a:r>
            <a:r>
              <a:rPr lang="en-US" sz="2800" dirty="0" err="1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Petunjuk</a:t>
            </a:r>
            <a:r>
              <a:rPr lang="en-US" sz="2800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prestasi</a:t>
            </a:r>
            <a:r>
              <a:rPr lang="en-US" sz="2800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33400" marR="0" lvl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Ketepatan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rasa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kepunyaan</a:t>
            </a:r>
            <a:endParaRPr kumimoji="0" lang="ms-MY" sz="28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ms-MY" sz="28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kumimoji="0" lang="ms-MY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2000" y="228600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ms-MY" sz="2400" dirty="0" smtClean="0"/>
              <a:t>Semua </a:t>
            </a:r>
            <a:r>
              <a:rPr lang="ms-MY" sz="2400" dirty="0" smtClean="0"/>
              <a:t>pekerja daripada pelbagai peringkat adalah bertanggungjawab kepada </a:t>
            </a:r>
            <a:r>
              <a:rPr lang="ms-MY" sz="2400" dirty="0" smtClean="0"/>
              <a:t>majikan </a:t>
            </a:r>
            <a:r>
              <a:rPr lang="ms-MY" sz="2400" dirty="0" smtClean="0"/>
              <a:t>mereka untuk menjalankan tugasan sebagaimana yang di tetapkan. Tempat kerja adalah lokasi majikan memberikan pelbagai kerja kepada </a:t>
            </a:r>
            <a:r>
              <a:rPr lang="ms-MY" sz="2400" dirty="0" smtClean="0"/>
              <a:t>pekerja.</a:t>
            </a:r>
            <a:endParaRPr lang="ms-MY" sz="2400" dirty="0" smtClean="0"/>
          </a:p>
          <a:p>
            <a:pPr marL="36195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Kilang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Ladang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195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Mana-mana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lakukan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302603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Agency FB" pitchFamily="34" charset="0"/>
              </a:rPr>
              <a:t>PENGENALAN</a:t>
            </a:r>
            <a:endParaRPr lang="en-US" sz="48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33400" y="2057400"/>
            <a:ext cx="815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1430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Agency FB" pitchFamily="34" charset="0"/>
              </a:rPr>
              <a:t>1. </a:t>
            </a:r>
            <a:r>
              <a:rPr lang="en-US" sz="4800" b="1" dirty="0" smtClean="0">
                <a:solidFill>
                  <a:srgbClr val="0070C0"/>
                </a:solidFill>
                <a:latin typeface="Agency FB" pitchFamily="34" charset="0"/>
              </a:rPr>
              <a:t>TUGASAN DI TEMPAT KERJA</a:t>
            </a:r>
            <a:endParaRPr lang="en-US" sz="48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38200" y="1981200"/>
            <a:ext cx="2514600" cy="1371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1. </a:t>
            </a:r>
            <a:r>
              <a:rPr lang="en-US" sz="2400" b="1" dirty="0" err="1" smtClean="0">
                <a:solidFill>
                  <a:schemeClr val="tx1"/>
                </a:solidFill>
              </a:rPr>
              <a:t>Kenal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pasti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rutin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harian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anda</a:t>
            </a:r>
            <a:endParaRPr lang="ms-MY" sz="24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38200" y="3429000"/>
            <a:ext cx="2514600" cy="1371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 smtClean="0">
                <a:solidFill>
                  <a:schemeClr val="tx1"/>
                </a:solidFill>
              </a:rPr>
              <a:t>Perancangan</a:t>
            </a:r>
            <a:endParaRPr lang="ms-MY" sz="24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38200" y="4876800"/>
            <a:ext cx="2514600" cy="13716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3. </a:t>
            </a:r>
            <a:r>
              <a:rPr lang="en-US" sz="2800" b="1" dirty="0" err="1" smtClean="0">
                <a:solidFill>
                  <a:schemeClr val="tx1"/>
                </a:solidFill>
              </a:rPr>
              <a:t>penerimaan</a:t>
            </a:r>
            <a:endParaRPr lang="ms-MY" sz="28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057400"/>
            <a:ext cx="4953000" cy="129540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Buat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senarai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tanggungjawab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anda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Letakkan</a:t>
            </a:r>
            <a:r>
              <a:rPr lang="en-US" sz="2000" dirty="0" smtClean="0">
                <a:solidFill>
                  <a:schemeClr val="tx1"/>
                </a:solidFill>
              </a:rPr>
              <a:t> nota </a:t>
            </a:r>
            <a:r>
              <a:rPr lang="en-US" sz="2000" dirty="0" err="1" smtClean="0">
                <a:solidFill>
                  <a:schemeClr val="tx1"/>
                </a:solidFill>
              </a:rPr>
              <a:t>di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sebelah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setiap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perkara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itu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sebagai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tugas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penting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untuk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diselesaikan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ms-MY" sz="2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81400" y="3429000"/>
            <a:ext cx="4953000" cy="13716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peristiwa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ditandakan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Menentukan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berapa</a:t>
            </a:r>
            <a:r>
              <a:rPr lang="en-US" dirty="0" smtClean="0">
                <a:solidFill>
                  <a:schemeClr val="tx1"/>
                </a:solidFill>
              </a:rPr>
              <a:t> lama </a:t>
            </a:r>
            <a:r>
              <a:rPr lang="en-US" dirty="0" err="1" smtClean="0">
                <a:solidFill>
                  <a:schemeClr val="tx1"/>
                </a:solidFill>
              </a:rPr>
              <a:t>setiap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Merangka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rantaian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peristiwa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susunan</a:t>
            </a:r>
            <a:endParaRPr lang="en-US" dirty="0" smtClean="0">
              <a:solidFill>
                <a:schemeClr val="tx1"/>
              </a:solidFill>
            </a:endParaRPr>
          </a:p>
          <a:p>
            <a:pPr marL="95250" indent="-95250"/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81400" y="4876800"/>
            <a:ext cx="4953000" cy="13716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terima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bahawa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boleh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melakukannya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Carilah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seseorang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percayai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mintalah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pertolongan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mereka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TUGASAN DI TEMPAT KERJA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(</a:t>
            </a:r>
            <a:r>
              <a:rPr lang="en-US" sz="4000" b="1" dirty="0" err="1" smtClean="0">
                <a:solidFill>
                  <a:srgbClr val="0070C0"/>
                </a:solidFill>
                <a:latin typeface="Agency FB" pitchFamily="34" charset="0"/>
              </a:rPr>
              <a:t>samb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.)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38200" y="1981200"/>
            <a:ext cx="2514600" cy="1371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4. </a:t>
            </a:r>
            <a:r>
              <a:rPr lang="en-US" sz="2400" b="1" dirty="0" err="1" smtClean="0">
                <a:solidFill>
                  <a:schemeClr val="tx1"/>
                </a:solidFill>
              </a:rPr>
              <a:t>Gunakan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semua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sumber</a:t>
            </a:r>
            <a:endParaRPr lang="ms-MY" sz="2400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8200" y="3429000"/>
            <a:ext cx="2514600" cy="13716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5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Sentiasa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beri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tumpuan</a:t>
            </a:r>
            <a:endParaRPr lang="ms-MY" sz="24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8200" y="4876800"/>
            <a:ext cx="2514600" cy="13716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6. </a:t>
            </a:r>
            <a:r>
              <a:rPr lang="en-US" sz="2800" b="1" dirty="0" err="1" smtClean="0">
                <a:solidFill>
                  <a:schemeClr val="tx1"/>
                </a:solidFill>
              </a:rPr>
              <a:t>Jujur</a:t>
            </a:r>
            <a:endParaRPr lang="ms-MY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1400" y="2057400"/>
            <a:ext cx="4953000" cy="12954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Menyelesaikan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masalah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mencari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sesuatu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boleh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digunakan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sama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ada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menyewa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atau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menggantikan</a:t>
            </a: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alat-alat</a:t>
            </a:r>
            <a:r>
              <a:rPr lang="en-US" sz="2000" dirty="0" smtClean="0">
                <a:solidFill>
                  <a:schemeClr val="tx1"/>
                </a:solidFill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</a:rPr>
              <a:t>berbeza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ms-MY" sz="20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81400" y="3429000"/>
            <a:ext cx="4953000" cy="1371600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Pastikan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tumpuan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cuba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terbaik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emosi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terjejas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lebihan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beban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berkongsilah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seseorang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4876800"/>
            <a:ext cx="4953000" cy="1371600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Tepati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janji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Melaksanakan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janji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14300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2.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FAKTA-FAKTA YANG MEMPAMERKAN KERJA BERETIKA TINGGI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9600" y="2514600"/>
            <a:ext cx="2895600" cy="1752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/>
              <a:t>Disiplin</a:t>
            </a:r>
            <a:endParaRPr lang="ms-MY" sz="36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09600" y="4419600"/>
            <a:ext cx="2895600" cy="17526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</a:rPr>
              <a:t>Kerja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Berpasukan</a:t>
            </a:r>
            <a:endParaRPr lang="ms-MY" sz="3200" b="1" dirty="0">
              <a:solidFill>
                <a:schemeClr val="tx1"/>
              </a:solidFill>
            </a:endParaRPr>
          </a:p>
        </p:txBody>
      </p:sp>
      <p:sp>
        <p:nvSpPr>
          <p:cNvPr id="9" name="Round Single Corner Rectangle 8"/>
          <p:cNvSpPr/>
          <p:nvPr/>
        </p:nvSpPr>
        <p:spPr>
          <a:xfrm>
            <a:off x="3505200" y="2514600"/>
            <a:ext cx="5105400" cy="1752600"/>
          </a:xfrm>
          <a:prstGeom prst="round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sepenuh</a:t>
            </a:r>
            <a:r>
              <a:rPr lang="en-US" sz="2000" dirty="0" smtClean="0"/>
              <a:t> </a:t>
            </a:r>
            <a:r>
              <a:rPr lang="en-US" sz="2000" dirty="0" err="1" smtClean="0"/>
              <a:t>tumpuan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endParaRPr lang="en-US" sz="2000" dirty="0" smtClean="0"/>
          </a:p>
          <a:p>
            <a:r>
              <a:rPr lang="en-US" sz="2000" dirty="0" smtClean="0"/>
              <a:t>  </a:t>
            </a:r>
            <a:r>
              <a:rPr lang="en-US" sz="2000" dirty="0" err="1" smtClean="0"/>
              <a:t>matlamatnya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menyiapkan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tugasannya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Berdedikasi</a:t>
            </a: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Pamer</a:t>
            </a:r>
            <a:r>
              <a:rPr lang="en-US" sz="2000" dirty="0" smtClean="0"/>
              <a:t> </a:t>
            </a:r>
            <a:r>
              <a:rPr lang="en-US" sz="2000" dirty="0" err="1" smtClean="0"/>
              <a:t>komitmen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tinggi</a:t>
            </a:r>
            <a:r>
              <a:rPr lang="en-US" sz="2000" dirty="0" smtClean="0"/>
              <a:t>.</a:t>
            </a:r>
            <a:endParaRPr lang="ms-MY" sz="2000" dirty="0"/>
          </a:p>
        </p:txBody>
      </p:sp>
      <p:sp>
        <p:nvSpPr>
          <p:cNvPr id="10" name="Round Single Corner Rectangle 9"/>
          <p:cNvSpPr/>
          <p:nvPr/>
        </p:nvSpPr>
        <p:spPr>
          <a:xfrm>
            <a:off x="3505200" y="4419600"/>
            <a:ext cx="5105400" cy="1828800"/>
          </a:xfrm>
          <a:prstGeom prst="round1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Bekerja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bersama-sama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</a:t>
            </a:r>
            <a:r>
              <a:rPr lang="en-US" sz="2000" dirty="0" err="1" smtClean="0"/>
              <a:t>objektif</a:t>
            </a:r>
            <a:endParaRPr lang="en-US" sz="2000" dirty="0" smtClean="0"/>
          </a:p>
          <a:p>
            <a:r>
              <a:rPr lang="en-US" sz="2000" dirty="0" smtClean="0"/>
              <a:t>  </a:t>
            </a:r>
            <a:r>
              <a:rPr lang="en-US" sz="2000" dirty="0" err="1" smtClean="0"/>
              <a:t>syarikat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smtClean="0"/>
              <a:t>Rasa </a:t>
            </a:r>
            <a:r>
              <a:rPr lang="en-US" sz="2000" dirty="0" err="1" smtClean="0"/>
              <a:t>komited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berpasukan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 </a:t>
            </a:r>
            <a:r>
              <a:rPr lang="en-US" sz="2000" dirty="0" err="1" smtClean="0"/>
              <a:t>Membantu</a:t>
            </a:r>
            <a:r>
              <a:rPr lang="en-US" sz="2000" dirty="0" smtClean="0"/>
              <a:t> </a:t>
            </a:r>
            <a:r>
              <a:rPr lang="en-US" sz="2000" dirty="0" err="1" smtClean="0"/>
              <a:t>rakan-rakan</a:t>
            </a:r>
            <a:r>
              <a:rPr lang="en-US" sz="2000" dirty="0" smtClean="0"/>
              <a:t> </a:t>
            </a:r>
            <a:r>
              <a:rPr lang="en-US" sz="2000" dirty="0" err="1" smtClean="0"/>
              <a:t>sekerja</a:t>
            </a:r>
            <a:r>
              <a:rPr lang="en-US" sz="2000" dirty="0" smtClean="0"/>
              <a:t> yang lain.</a:t>
            </a:r>
            <a:endParaRPr lang="ms-MY" sz="2000" dirty="0"/>
          </a:p>
        </p:txBody>
      </p:sp>
      <p:sp>
        <p:nvSpPr>
          <p:cNvPr id="11" name="Rectangle 10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3. KEBAIKAN MENEPATI MASA DI TEMPAT KERJA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1905000"/>
            <a:ext cx="7848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Hormat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Ketepatan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melahirkan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hormat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pekerja-pekerja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lain.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Tarikh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Peluang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berbanding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lewat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tertekan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Matlamat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bahawa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pasukan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berpusatkan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matlamat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Kredibiliti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kesanggupan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bangun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merancang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menyiapkan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masanya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-note-with-clipper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" y="1143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4. </a:t>
            </a:r>
            <a:r>
              <a:rPr lang="en-US" sz="4000" b="1" dirty="0" smtClean="0">
                <a:solidFill>
                  <a:srgbClr val="0070C0"/>
                </a:solidFill>
                <a:latin typeface="Agency FB" pitchFamily="34" charset="0"/>
              </a:rPr>
              <a:t>PROFESIONALISME</a:t>
            </a:r>
            <a:endParaRPr lang="en-US" sz="4000" b="1" dirty="0">
              <a:solidFill>
                <a:srgbClr val="0070C0"/>
              </a:solidFill>
              <a:latin typeface="Agency FB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905000"/>
            <a:ext cx="78486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Ketepatan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profesionalisme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menyerlah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dipercayai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Menepati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membantu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membina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reputasi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dipercayai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62200" y="6248400"/>
            <a:ext cx="4800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NOSS/JPK/KSM/JULAI 2017</a:t>
            </a:r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GCA02(CA02)</a:t>
            </a:r>
            <a:endParaRPr lang="ms-MY" sz="105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4572000"/>
            <a:ext cx="28194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6754</Words>
  <Application>WPS Presentation</Application>
  <PresentationFormat>On-screen Show (4:3)</PresentationFormat>
  <Paragraphs>251</Paragraphs>
  <Slides>20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Arial</vt:lpstr>
      <vt:lpstr>SimSun</vt:lpstr>
      <vt:lpstr>Wingdings</vt:lpstr>
      <vt:lpstr>Comic Sans MS</vt:lpstr>
      <vt:lpstr>Arial Black</vt:lpstr>
      <vt:lpstr>Agency FB</vt:lpstr>
      <vt:lpstr>Trebuchet MS</vt:lpstr>
      <vt:lpstr>Times New Roman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rayzaa</dc:creator>
  <cp:lastModifiedBy>Staff</cp:lastModifiedBy>
  <cp:revision>128</cp:revision>
  <dcterms:created xsi:type="dcterms:W3CDTF">2012-03-22T01:44:00Z</dcterms:created>
  <dcterms:modified xsi:type="dcterms:W3CDTF">2021-11-10T07:43:28Z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